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3" r:id="rId1"/>
  </p:sldMasterIdLst>
  <p:notesMasterIdLst>
    <p:notesMasterId r:id="rId17"/>
  </p:notesMasterIdLst>
  <p:sldIdLst>
    <p:sldId id="728" r:id="rId2"/>
    <p:sldId id="756" r:id="rId3"/>
    <p:sldId id="730" r:id="rId4"/>
    <p:sldId id="731" r:id="rId5"/>
    <p:sldId id="759" r:id="rId6"/>
    <p:sldId id="758" r:id="rId7"/>
    <p:sldId id="760" r:id="rId8"/>
    <p:sldId id="761" r:id="rId9"/>
    <p:sldId id="762" r:id="rId10"/>
    <p:sldId id="763" r:id="rId11"/>
    <p:sldId id="764" r:id="rId12"/>
    <p:sldId id="765" r:id="rId13"/>
    <p:sldId id="766" r:id="rId14"/>
    <p:sldId id="767" r:id="rId15"/>
    <p:sldId id="768" r:id="rId16"/>
  </p:sldIdLst>
  <p:sldSz cx="11520488" cy="6480175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1985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3971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5956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7942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59927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1913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3898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5883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CFF"/>
    <a:srgbClr val="EEEEEE"/>
    <a:srgbClr val="1E00C8"/>
    <a:srgbClr val="4B00C8"/>
    <a:srgbClr val="BF4F00"/>
    <a:srgbClr val="983F00"/>
    <a:srgbClr val="DDDDD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4" autoAdjust="0"/>
    <p:restoredTop sz="94591" autoAdjust="0"/>
  </p:normalViewPr>
  <p:slideViewPr>
    <p:cSldViewPr snapToObjects="1" showGuides="1">
      <p:cViewPr varScale="1">
        <p:scale>
          <a:sx n="114" d="100"/>
          <a:sy n="114" d="100"/>
        </p:scale>
        <p:origin x="894" y="10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aktive Nutzer</c:v>
                </c:pt>
              </c:strCache>
            </c:strRef>
          </c:tx>
          <c:spPr>
            <a:solidFill>
              <a:srgbClr val="8D78CA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November 2019</c:v>
                </c:pt>
                <c:pt idx="1">
                  <c:v>March 2020</c:v>
                </c:pt>
                <c:pt idx="2">
                  <c:v>April 2020</c:v>
                </c:pt>
                <c:pt idx="3">
                  <c:v>October 2020</c:v>
                </c:pt>
                <c:pt idx="4">
                  <c:v>April 2021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</c:v>
                </c:pt>
                <c:pt idx="1">
                  <c:v>38</c:v>
                </c:pt>
                <c:pt idx="2">
                  <c:v>75</c:v>
                </c:pt>
                <c:pt idx="3">
                  <c:v>115</c:v>
                </c:pt>
                <c:pt idx="4">
                  <c:v>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500488"/>
        <c:axId val="470503232"/>
      </c:barChart>
      <c:catAx>
        <c:axId val="47050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0503232"/>
        <c:crosses val="autoZero"/>
        <c:auto val="1"/>
        <c:lblAlgn val="ctr"/>
        <c:lblOffset val="100"/>
        <c:noMultiLvlLbl val="0"/>
      </c:catAx>
      <c:valAx>
        <c:axId val="4705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050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aktive Nutzer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November 2019</c:v>
                </c:pt>
                <c:pt idx="1">
                  <c:v>March 2020</c:v>
                </c:pt>
                <c:pt idx="2">
                  <c:v>April 2020</c:v>
                </c:pt>
                <c:pt idx="3">
                  <c:v>October 2020</c:v>
                </c:pt>
                <c:pt idx="4">
                  <c:v>April 2021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</c:v>
                </c:pt>
                <c:pt idx="1">
                  <c:v>26</c:v>
                </c:pt>
                <c:pt idx="2">
                  <c:v>63</c:v>
                </c:pt>
                <c:pt idx="3">
                  <c:v>90</c:v>
                </c:pt>
                <c:pt idx="4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505976"/>
        <c:axId val="470502056"/>
      </c:barChart>
      <c:catAx>
        <c:axId val="47050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0502056"/>
        <c:crosses val="autoZero"/>
        <c:auto val="1"/>
        <c:lblAlgn val="ctr"/>
        <c:lblOffset val="100"/>
        <c:noMultiLvlLbl val="0"/>
      </c:catAx>
      <c:valAx>
        <c:axId val="47050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05059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7951E-8E67-4C25-8FEC-631825D8591B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49D5083B-F5B9-46A1-933B-231C95941E0E}">
      <dgm:prSet phldrT="[Text]"/>
      <dgm:spPr/>
      <dgm:t>
        <a:bodyPr/>
        <a:lstStyle/>
        <a:p>
          <a:r>
            <a:rPr lang="de-DE" dirty="0" smtClean="0"/>
            <a:t>Ca. 2,5 dage…</a:t>
          </a:r>
          <a:endParaRPr lang="de-DE" dirty="0"/>
        </a:p>
      </dgm:t>
    </dgm:pt>
    <dgm:pt modelId="{21EEEADF-8E66-4CF6-AE8C-74F35CC1D1E8}" type="parTrans" cxnId="{C6A7B2A8-0A24-4B6B-ADBB-CE7099E4D8B3}">
      <dgm:prSet/>
      <dgm:spPr/>
      <dgm:t>
        <a:bodyPr/>
        <a:lstStyle/>
        <a:p>
          <a:endParaRPr lang="de-DE"/>
        </a:p>
      </dgm:t>
    </dgm:pt>
    <dgm:pt modelId="{E6CF6917-AA77-41B9-A23D-F8813C97BD9E}" type="sibTrans" cxnId="{C6A7B2A8-0A24-4B6B-ADBB-CE7099E4D8B3}">
      <dgm:prSet/>
      <dgm:spPr/>
      <dgm:t>
        <a:bodyPr/>
        <a:lstStyle/>
        <a:p>
          <a:endParaRPr lang="de-DE"/>
        </a:p>
      </dgm:t>
    </dgm:pt>
    <dgm:pt modelId="{05CC9F56-0822-428E-87D1-D70C26E61A02}">
      <dgm:prSet phldrT="[Text]"/>
      <dgm:spPr/>
      <dgm:t>
        <a:bodyPr/>
        <a:lstStyle/>
        <a:p>
          <a:r>
            <a:rPr lang="de-DE" dirty="0" smtClean="0"/>
            <a:t>…vil være hjemmearbejdsdage i nær fremtid.</a:t>
          </a:r>
          <a:r>
            <a:rPr lang="ru-RU" dirty="0" smtClean="0"/>
            <a:t>   </a:t>
          </a:r>
          <a:r>
            <a:rPr lang="de-DE" dirty="0" smtClean="0"/>
            <a:t>                                      *gennemsnit fra forskellige studier (Stern, Gensler, pwC, Parella survey)</a:t>
          </a:r>
          <a:endParaRPr lang="de-DE" dirty="0"/>
        </a:p>
      </dgm:t>
    </dgm:pt>
    <dgm:pt modelId="{24FED4E4-FCA9-4B57-9190-1448A5CA2971}" type="parTrans" cxnId="{92D474EF-A55F-4A23-A107-3A9B5213AF53}">
      <dgm:prSet/>
      <dgm:spPr/>
      <dgm:t>
        <a:bodyPr/>
        <a:lstStyle/>
        <a:p>
          <a:endParaRPr lang="de-DE"/>
        </a:p>
      </dgm:t>
    </dgm:pt>
    <dgm:pt modelId="{10B887CD-3E6B-4F48-B14B-F18C32ED59F7}" type="sibTrans" cxnId="{92D474EF-A55F-4A23-A107-3A9B5213AF53}">
      <dgm:prSet/>
      <dgm:spPr/>
      <dgm:t>
        <a:bodyPr/>
        <a:lstStyle/>
        <a:p>
          <a:endParaRPr lang="de-DE"/>
        </a:p>
      </dgm:t>
    </dgm:pt>
    <dgm:pt modelId="{56F71C28-426E-443E-9CFE-4DDD98BAFC50}">
      <dgm:prSet phldrT="[Text]"/>
      <dgm:spPr/>
      <dgm:t>
        <a:bodyPr/>
        <a:lstStyle/>
        <a:p>
          <a:r>
            <a:rPr lang="de-DE" dirty="0" smtClean="0"/>
            <a:t>73 %...</a:t>
          </a:r>
          <a:endParaRPr lang="de-DE" dirty="0"/>
        </a:p>
      </dgm:t>
    </dgm:pt>
    <dgm:pt modelId="{9335A21F-BC52-47FE-A08B-AA41623C4920}" type="parTrans" cxnId="{8C9BDD23-B16B-4D9E-9D5B-CE86ED7A68D1}">
      <dgm:prSet/>
      <dgm:spPr/>
      <dgm:t>
        <a:bodyPr/>
        <a:lstStyle/>
        <a:p>
          <a:endParaRPr lang="de-DE"/>
        </a:p>
      </dgm:t>
    </dgm:pt>
    <dgm:pt modelId="{47ADDE2C-069A-49ED-AB78-73958178EBE8}" type="sibTrans" cxnId="{8C9BDD23-B16B-4D9E-9D5B-CE86ED7A68D1}">
      <dgm:prSet/>
      <dgm:spPr/>
      <dgm:t>
        <a:bodyPr/>
        <a:lstStyle/>
        <a:p>
          <a:endParaRPr lang="de-DE"/>
        </a:p>
      </dgm:t>
    </dgm:pt>
    <dgm:pt modelId="{8577342E-3284-43F7-A09E-183B2F6C926A}">
      <dgm:prSet phldrT="[Text]"/>
      <dgm:spPr/>
      <dgm:t>
        <a:bodyPr/>
        <a:lstStyle/>
        <a:p>
          <a:r>
            <a:rPr lang="de-DE" dirty="0" smtClean="0"/>
            <a:t>…</a:t>
          </a:r>
          <a:r>
            <a:rPr lang="da-DK" dirty="0" smtClean="0"/>
            <a:t>af medarbejderne ønsker, at fleksible fjernarbejde er en mulighed allerede</a:t>
          </a:r>
          <a:r>
            <a:rPr lang="de-DE" dirty="0" smtClean="0"/>
            <a:t>.</a:t>
          </a:r>
          <a:r>
            <a:rPr lang="ru-RU" dirty="0" smtClean="0"/>
            <a:t>                                                      *</a:t>
          </a:r>
          <a:r>
            <a:rPr lang="de-DE" dirty="0" smtClean="0"/>
            <a:t>Work Trend Index fra Microsoft</a:t>
          </a:r>
          <a:endParaRPr lang="de-DE" dirty="0"/>
        </a:p>
      </dgm:t>
    </dgm:pt>
    <dgm:pt modelId="{AF81C521-7304-4D57-BB41-9BDB92AD2481}" type="parTrans" cxnId="{C0E1679F-4013-403D-B8C8-E6A5292EC81E}">
      <dgm:prSet/>
      <dgm:spPr/>
      <dgm:t>
        <a:bodyPr/>
        <a:lstStyle/>
        <a:p>
          <a:endParaRPr lang="de-DE"/>
        </a:p>
      </dgm:t>
    </dgm:pt>
    <dgm:pt modelId="{70FD0B38-5C32-4572-9332-62A7269425D4}" type="sibTrans" cxnId="{C0E1679F-4013-403D-B8C8-E6A5292EC81E}">
      <dgm:prSet/>
      <dgm:spPr/>
      <dgm:t>
        <a:bodyPr/>
        <a:lstStyle/>
        <a:p>
          <a:endParaRPr lang="de-DE"/>
        </a:p>
      </dgm:t>
    </dgm:pt>
    <dgm:pt modelId="{06F4300D-6CE1-45B7-9756-510DE5EB15A3}">
      <dgm:prSet phldrT="[Text]"/>
      <dgm:spPr/>
      <dgm:t>
        <a:bodyPr/>
        <a:lstStyle/>
        <a:p>
          <a:r>
            <a:rPr lang="de-DE" dirty="0" smtClean="0"/>
            <a:t>66 %...</a:t>
          </a:r>
          <a:endParaRPr lang="de-DE" dirty="0"/>
        </a:p>
      </dgm:t>
    </dgm:pt>
    <dgm:pt modelId="{9F8C481F-543C-42D3-BAB5-DF37F0CAE635}" type="parTrans" cxnId="{55ED7396-7958-44E8-BCF8-63A9894CABB1}">
      <dgm:prSet/>
      <dgm:spPr/>
      <dgm:t>
        <a:bodyPr/>
        <a:lstStyle/>
        <a:p>
          <a:endParaRPr lang="de-DE"/>
        </a:p>
      </dgm:t>
    </dgm:pt>
    <dgm:pt modelId="{FE0CD70B-504E-4383-8BCD-3416783824D2}" type="sibTrans" cxnId="{55ED7396-7958-44E8-BCF8-63A9894CABB1}">
      <dgm:prSet/>
      <dgm:spPr/>
      <dgm:t>
        <a:bodyPr/>
        <a:lstStyle/>
        <a:p>
          <a:endParaRPr lang="de-DE"/>
        </a:p>
      </dgm:t>
    </dgm:pt>
    <dgm:pt modelId="{D94E28EC-9427-47BB-A0A8-3D935BCDA9F0}">
      <dgm:prSet phldrT="[Text]"/>
      <dgm:spPr/>
      <dgm:t>
        <a:bodyPr/>
        <a:lstStyle/>
        <a:p>
          <a:r>
            <a:rPr lang="de-DE" dirty="0" smtClean="0"/>
            <a:t>…</a:t>
          </a:r>
          <a:r>
            <a:rPr lang="da-DK" dirty="0" smtClean="0"/>
            <a:t>af beslutningstagerne overvejer at tilpasse arbejdspladser til hybride arbejdsmetoder. </a:t>
          </a:r>
          <a:r>
            <a:rPr lang="ru-RU" dirty="0" smtClean="0"/>
            <a:t>*</a:t>
          </a:r>
          <a:r>
            <a:rPr lang="de-DE" dirty="0" smtClean="0"/>
            <a:t>Work Trend Index fra Microsoft</a:t>
          </a:r>
          <a:endParaRPr lang="de-DE" dirty="0"/>
        </a:p>
      </dgm:t>
    </dgm:pt>
    <dgm:pt modelId="{B15FFAB7-4436-4BB1-81FF-6A259B63D412}" type="parTrans" cxnId="{CA65E686-8621-436E-803E-66226873B6AA}">
      <dgm:prSet/>
      <dgm:spPr/>
      <dgm:t>
        <a:bodyPr/>
        <a:lstStyle/>
        <a:p>
          <a:endParaRPr lang="de-DE"/>
        </a:p>
      </dgm:t>
    </dgm:pt>
    <dgm:pt modelId="{D3B6215A-6B4B-4F62-A71D-CCA49E77F7E2}" type="sibTrans" cxnId="{CA65E686-8621-436E-803E-66226873B6AA}">
      <dgm:prSet/>
      <dgm:spPr/>
      <dgm:t>
        <a:bodyPr/>
        <a:lstStyle/>
        <a:p>
          <a:endParaRPr lang="de-DE"/>
        </a:p>
      </dgm:t>
    </dgm:pt>
    <dgm:pt modelId="{38297506-D1A5-4E4E-8DFB-C058E7CD21D2}" type="pres">
      <dgm:prSet presAssocID="{4487951E-8E67-4C25-8FEC-631825D859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5C1DA6F-B6AB-40F5-AE05-B1A1E48CEBA5}" type="pres">
      <dgm:prSet presAssocID="{49D5083B-F5B9-46A1-933B-231C95941E0E}" presName="linNode" presStyleCnt="0"/>
      <dgm:spPr/>
    </dgm:pt>
    <dgm:pt modelId="{B6DE064C-ED6E-4DA9-A071-A620F8AF1D25}" type="pres">
      <dgm:prSet presAssocID="{49D5083B-F5B9-46A1-933B-231C95941E0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9AA621-CDBC-4CAD-AA35-FC6E4F57F48E}" type="pres">
      <dgm:prSet presAssocID="{49D5083B-F5B9-46A1-933B-231C95941E0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DC1E2D-A20F-4DDF-83AC-A8C92D1FFE8B}" type="pres">
      <dgm:prSet presAssocID="{E6CF6917-AA77-41B9-A23D-F8813C97BD9E}" presName="sp" presStyleCnt="0"/>
      <dgm:spPr/>
    </dgm:pt>
    <dgm:pt modelId="{EC9D4F0A-ED0F-4378-B697-32CE92C3E15E}" type="pres">
      <dgm:prSet presAssocID="{56F71C28-426E-443E-9CFE-4DDD98BAFC50}" presName="linNode" presStyleCnt="0"/>
      <dgm:spPr/>
    </dgm:pt>
    <dgm:pt modelId="{F7D49299-AE2F-45DD-89A2-283BC82A347B}" type="pres">
      <dgm:prSet presAssocID="{56F71C28-426E-443E-9CFE-4DDD98BAFC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E16CE5-86A3-4E42-BC77-94C23E3C14C3}" type="pres">
      <dgm:prSet presAssocID="{56F71C28-426E-443E-9CFE-4DDD98BAFC50}" presName="descendantText" presStyleLbl="alignAccFollowNode1" presStyleIdx="1" presStyleCnt="3" custLinFactNeighborX="-13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B2885E-0323-46F8-80A2-5293A718D339}" type="pres">
      <dgm:prSet presAssocID="{47ADDE2C-069A-49ED-AB78-73958178EBE8}" presName="sp" presStyleCnt="0"/>
      <dgm:spPr/>
    </dgm:pt>
    <dgm:pt modelId="{F2A1C2B5-DCC7-4A50-A251-63DF83C3745C}" type="pres">
      <dgm:prSet presAssocID="{06F4300D-6CE1-45B7-9756-510DE5EB15A3}" presName="linNode" presStyleCnt="0"/>
      <dgm:spPr/>
    </dgm:pt>
    <dgm:pt modelId="{B41B9B62-A0FF-4CB2-80D3-FF3400376C32}" type="pres">
      <dgm:prSet presAssocID="{06F4300D-6CE1-45B7-9756-510DE5EB15A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ED83B3-21CF-4C67-A4B2-719E4ECC595C}" type="pres">
      <dgm:prSet presAssocID="{06F4300D-6CE1-45B7-9756-510DE5EB15A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0E1679F-4013-403D-B8C8-E6A5292EC81E}" srcId="{56F71C28-426E-443E-9CFE-4DDD98BAFC50}" destId="{8577342E-3284-43F7-A09E-183B2F6C926A}" srcOrd="0" destOrd="0" parTransId="{AF81C521-7304-4D57-BB41-9BDB92AD2481}" sibTransId="{70FD0B38-5C32-4572-9332-62A7269425D4}"/>
    <dgm:cxn modelId="{CA65E686-8621-436E-803E-66226873B6AA}" srcId="{06F4300D-6CE1-45B7-9756-510DE5EB15A3}" destId="{D94E28EC-9427-47BB-A0A8-3D935BCDA9F0}" srcOrd="0" destOrd="0" parTransId="{B15FFAB7-4436-4BB1-81FF-6A259B63D412}" sibTransId="{D3B6215A-6B4B-4F62-A71D-CCA49E77F7E2}"/>
    <dgm:cxn modelId="{CF7C7218-551D-40F6-AB68-71C5B65D466E}" type="presOf" srcId="{4487951E-8E67-4C25-8FEC-631825D8591B}" destId="{38297506-D1A5-4E4E-8DFB-C058E7CD21D2}" srcOrd="0" destOrd="0" presId="urn:microsoft.com/office/officeart/2005/8/layout/vList5"/>
    <dgm:cxn modelId="{C6A7B2A8-0A24-4B6B-ADBB-CE7099E4D8B3}" srcId="{4487951E-8E67-4C25-8FEC-631825D8591B}" destId="{49D5083B-F5B9-46A1-933B-231C95941E0E}" srcOrd="0" destOrd="0" parTransId="{21EEEADF-8E66-4CF6-AE8C-74F35CC1D1E8}" sibTransId="{E6CF6917-AA77-41B9-A23D-F8813C97BD9E}"/>
    <dgm:cxn modelId="{55ED7396-7958-44E8-BCF8-63A9894CABB1}" srcId="{4487951E-8E67-4C25-8FEC-631825D8591B}" destId="{06F4300D-6CE1-45B7-9756-510DE5EB15A3}" srcOrd="2" destOrd="0" parTransId="{9F8C481F-543C-42D3-BAB5-DF37F0CAE635}" sibTransId="{FE0CD70B-504E-4383-8BCD-3416783824D2}"/>
    <dgm:cxn modelId="{DC32875D-D8C3-4D3D-B09A-990DCC6F56A0}" type="presOf" srcId="{56F71C28-426E-443E-9CFE-4DDD98BAFC50}" destId="{F7D49299-AE2F-45DD-89A2-283BC82A347B}" srcOrd="0" destOrd="0" presId="urn:microsoft.com/office/officeart/2005/8/layout/vList5"/>
    <dgm:cxn modelId="{1F4C6E13-4D9D-4346-9769-6F67F47C61D7}" type="presOf" srcId="{D94E28EC-9427-47BB-A0A8-3D935BCDA9F0}" destId="{DFED83B3-21CF-4C67-A4B2-719E4ECC595C}" srcOrd="0" destOrd="0" presId="urn:microsoft.com/office/officeart/2005/8/layout/vList5"/>
    <dgm:cxn modelId="{C8E2E619-E3B4-4DF4-838C-B21CFE132BA3}" type="presOf" srcId="{49D5083B-F5B9-46A1-933B-231C95941E0E}" destId="{B6DE064C-ED6E-4DA9-A071-A620F8AF1D25}" srcOrd="0" destOrd="0" presId="urn:microsoft.com/office/officeart/2005/8/layout/vList5"/>
    <dgm:cxn modelId="{92D474EF-A55F-4A23-A107-3A9B5213AF53}" srcId="{49D5083B-F5B9-46A1-933B-231C95941E0E}" destId="{05CC9F56-0822-428E-87D1-D70C26E61A02}" srcOrd="0" destOrd="0" parTransId="{24FED4E4-FCA9-4B57-9190-1448A5CA2971}" sibTransId="{10B887CD-3E6B-4F48-B14B-F18C32ED59F7}"/>
    <dgm:cxn modelId="{3AC923C2-09A4-4E50-93AD-667290AECC53}" type="presOf" srcId="{05CC9F56-0822-428E-87D1-D70C26E61A02}" destId="{E79AA621-CDBC-4CAD-AA35-FC6E4F57F48E}" srcOrd="0" destOrd="0" presId="urn:microsoft.com/office/officeart/2005/8/layout/vList5"/>
    <dgm:cxn modelId="{95E3B09C-6A8A-4858-BBA5-E1216D8C5710}" type="presOf" srcId="{8577342E-3284-43F7-A09E-183B2F6C926A}" destId="{31E16CE5-86A3-4E42-BC77-94C23E3C14C3}" srcOrd="0" destOrd="0" presId="urn:microsoft.com/office/officeart/2005/8/layout/vList5"/>
    <dgm:cxn modelId="{77FB30FC-08EB-40D2-92E0-A9F6A31FF65D}" type="presOf" srcId="{06F4300D-6CE1-45B7-9756-510DE5EB15A3}" destId="{B41B9B62-A0FF-4CB2-80D3-FF3400376C32}" srcOrd="0" destOrd="0" presId="urn:microsoft.com/office/officeart/2005/8/layout/vList5"/>
    <dgm:cxn modelId="{8C9BDD23-B16B-4D9E-9D5B-CE86ED7A68D1}" srcId="{4487951E-8E67-4C25-8FEC-631825D8591B}" destId="{56F71C28-426E-443E-9CFE-4DDD98BAFC50}" srcOrd="1" destOrd="0" parTransId="{9335A21F-BC52-47FE-A08B-AA41623C4920}" sibTransId="{47ADDE2C-069A-49ED-AB78-73958178EBE8}"/>
    <dgm:cxn modelId="{1C31A6A8-E631-477F-890B-798EB8989B8F}" type="presParOf" srcId="{38297506-D1A5-4E4E-8DFB-C058E7CD21D2}" destId="{65C1DA6F-B6AB-40F5-AE05-B1A1E48CEBA5}" srcOrd="0" destOrd="0" presId="urn:microsoft.com/office/officeart/2005/8/layout/vList5"/>
    <dgm:cxn modelId="{D0D50462-0AF7-498E-BFE5-02AF9F89FCC6}" type="presParOf" srcId="{65C1DA6F-B6AB-40F5-AE05-B1A1E48CEBA5}" destId="{B6DE064C-ED6E-4DA9-A071-A620F8AF1D25}" srcOrd="0" destOrd="0" presId="urn:microsoft.com/office/officeart/2005/8/layout/vList5"/>
    <dgm:cxn modelId="{627B8941-FAE7-4C71-9BF2-985EFA75659D}" type="presParOf" srcId="{65C1DA6F-B6AB-40F5-AE05-B1A1E48CEBA5}" destId="{E79AA621-CDBC-4CAD-AA35-FC6E4F57F48E}" srcOrd="1" destOrd="0" presId="urn:microsoft.com/office/officeart/2005/8/layout/vList5"/>
    <dgm:cxn modelId="{909D8B99-8917-44EE-A136-3D92488CE738}" type="presParOf" srcId="{38297506-D1A5-4E4E-8DFB-C058E7CD21D2}" destId="{74DC1E2D-A20F-4DDF-83AC-A8C92D1FFE8B}" srcOrd="1" destOrd="0" presId="urn:microsoft.com/office/officeart/2005/8/layout/vList5"/>
    <dgm:cxn modelId="{6A02F17D-2CF0-4D42-A590-2DDCFE6C7835}" type="presParOf" srcId="{38297506-D1A5-4E4E-8DFB-C058E7CD21D2}" destId="{EC9D4F0A-ED0F-4378-B697-32CE92C3E15E}" srcOrd="2" destOrd="0" presId="urn:microsoft.com/office/officeart/2005/8/layout/vList5"/>
    <dgm:cxn modelId="{799232CD-4C87-4359-AAA7-7407813E8668}" type="presParOf" srcId="{EC9D4F0A-ED0F-4378-B697-32CE92C3E15E}" destId="{F7D49299-AE2F-45DD-89A2-283BC82A347B}" srcOrd="0" destOrd="0" presId="urn:microsoft.com/office/officeart/2005/8/layout/vList5"/>
    <dgm:cxn modelId="{752B96FE-0D74-4258-A983-BCA2D3D4C8C8}" type="presParOf" srcId="{EC9D4F0A-ED0F-4378-B697-32CE92C3E15E}" destId="{31E16CE5-86A3-4E42-BC77-94C23E3C14C3}" srcOrd="1" destOrd="0" presId="urn:microsoft.com/office/officeart/2005/8/layout/vList5"/>
    <dgm:cxn modelId="{69F230A8-1AC1-4C5B-B9E8-FA87CA65A20C}" type="presParOf" srcId="{38297506-D1A5-4E4E-8DFB-C058E7CD21D2}" destId="{C2B2885E-0323-46F8-80A2-5293A718D339}" srcOrd="3" destOrd="0" presId="urn:microsoft.com/office/officeart/2005/8/layout/vList5"/>
    <dgm:cxn modelId="{722DD64E-1CBE-4109-AE70-EEB6254363F9}" type="presParOf" srcId="{38297506-D1A5-4E4E-8DFB-C058E7CD21D2}" destId="{F2A1C2B5-DCC7-4A50-A251-63DF83C3745C}" srcOrd="4" destOrd="0" presId="urn:microsoft.com/office/officeart/2005/8/layout/vList5"/>
    <dgm:cxn modelId="{6465DD7F-AC30-491B-B460-67855680F35E}" type="presParOf" srcId="{F2A1C2B5-DCC7-4A50-A251-63DF83C3745C}" destId="{B41B9B62-A0FF-4CB2-80D3-FF3400376C32}" srcOrd="0" destOrd="0" presId="urn:microsoft.com/office/officeart/2005/8/layout/vList5"/>
    <dgm:cxn modelId="{D8BC2C55-EA41-4759-AC3E-D591B5947048}" type="presParOf" srcId="{F2A1C2B5-DCC7-4A50-A251-63DF83C3745C}" destId="{DFED83B3-21CF-4C67-A4B2-719E4ECC59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AA621-CDBC-4CAD-AA35-FC6E4F57F48E}">
      <dsp:nvSpPr>
        <dsp:cNvPr id="0" name=""/>
        <dsp:cNvSpPr/>
      </dsp:nvSpPr>
      <dsp:spPr>
        <a:xfrm rot="5400000">
          <a:off x="2765752" y="-821758"/>
          <a:ext cx="1225158" cy="317960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…vil være hjemmearbejdsdage i nær fremtid.</a:t>
          </a:r>
          <a:r>
            <a:rPr lang="ru-RU" sz="1500" kern="1200" dirty="0" smtClean="0"/>
            <a:t>   </a:t>
          </a:r>
          <a:r>
            <a:rPr lang="de-DE" sz="1500" kern="1200" dirty="0" smtClean="0"/>
            <a:t>                                      *gennemsnit fra forskellige studier (Stern, Gensler, pwC, Parella survey)</a:t>
          </a:r>
          <a:endParaRPr lang="de-DE" sz="1500" kern="1200" dirty="0"/>
        </a:p>
      </dsp:txBody>
      <dsp:txXfrm rot="-5400000">
        <a:off x="1788529" y="215272"/>
        <a:ext cx="3119798" cy="1105544"/>
      </dsp:txXfrm>
    </dsp:sp>
    <dsp:sp modelId="{B6DE064C-ED6E-4DA9-A071-A620F8AF1D25}">
      <dsp:nvSpPr>
        <dsp:cNvPr id="0" name=""/>
        <dsp:cNvSpPr/>
      </dsp:nvSpPr>
      <dsp:spPr>
        <a:xfrm>
          <a:off x="0" y="2320"/>
          <a:ext cx="1788528" cy="15314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Ca. 2,5 dage…</a:t>
          </a:r>
          <a:endParaRPr lang="de-DE" sz="3800" kern="1200" dirty="0"/>
        </a:p>
      </dsp:txBody>
      <dsp:txXfrm>
        <a:off x="74759" y="77079"/>
        <a:ext cx="1639010" cy="1381929"/>
      </dsp:txXfrm>
    </dsp:sp>
    <dsp:sp modelId="{31E16CE5-86A3-4E42-BC77-94C23E3C14C3}">
      <dsp:nvSpPr>
        <dsp:cNvPr id="0" name=""/>
        <dsp:cNvSpPr/>
      </dsp:nvSpPr>
      <dsp:spPr>
        <a:xfrm rot="5400000">
          <a:off x="2741964" y="786261"/>
          <a:ext cx="1225158" cy="317960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…</a:t>
          </a:r>
          <a:r>
            <a:rPr lang="da-DK" sz="1500" kern="1200" dirty="0" smtClean="0"/>
            <a:t>af medarbejderne ønsker, at fleksible fjernarbejde er en mulighed allerede</a:t>
          </a:r>
          <a:r>
            <a:rPr lang="de-DE" sz="1500" kern="1200" dirty="0" smtClean="0"/>
            <a:t>.</a:t>
          </a:r>
          <a:r>
            <a:rPr lang="ru-RU" sz="1500" kern="1200" dirty="0" smtClean="0"/>
            <a:t>                                                      *</a:t>
          </a:r>
          <a:r>
            <a:rPr lang="de-DE" sz="1500" kern="1200" dirty="0" smtClean="0"/>
            <a:t>Work Trend Index fra Microsoft</a:t>
          </a:r>
          <a:endParaRPr lang="de-DE" sz="1500" kern="1200" dirty="0"/>
        </a:p>
      </dsp:txBody>
      <dsp:txXfrm rot="-5400000">
        <a:off x="1764741" y="1823292"/>
        <a:ext cx="3119798" cy="1105544"/>
      </dsp:txXfrm>
    </dsp:sp>
    <dsp:sp modelId="{F7D49299-AE2F-45DD-89A2-283BC82A347B}">
      <dsp:nvSpPr>
        <dsp:cNvPr id="0" name=""/>
        <dsp:cNvSpPr/>
      </dsp:nvSpPr>
      <dsp:spPr>
        <a:xfrm>
          <a:off x="0" y="1610340"/>
          <a:ext cx="1788528" cy="15314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73 %...</a:t>
          </a:r>
          <a:endParaRPr lang="de-DE" sz="3800" kern="1200" dirty="0"/>
        </a:p>
      </dsp:txBody>
      <dsp:txXfrm>
        <a:off x="74759" y="1685099"/>
        <a:ext cx="1639010" cy="1381929"/>
      </dsp:txXfrm>
    </dsp:sp>
    <dsp:sp modelId="{DFED83B3-21CF-4C67-A4B2-719E4ECC595C}">
      <dsp:nvSpPr>
        <dsp:cNvPr id="0" name=""/>
        <dsp:cNvSpPr/>
      </dsp:nvSpPr>
      <dsp:spPr>
        <a:xfrm rot="5400000">
          <a:off x="2765752" y="2394280"/>
          <a:ext cx="1225158" cy="317960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…</a:t>
          </a:r>
          <a:r>
            <a:rPr lang="da-DK" sz="1500" kern="1200" dirty="0" smtClean="0"/>
            <a:t>af beslutningstagerne overvejer at tilpasse arbejdspladser til hybride arbejdsmetoder. </a:t>
          </a:r>
          <a:r>
            <a:rPr lang="ru-RU" sz="1500" kern="1200" dirty="0" smtClean="0"/>
            <a:t>*</a:t>
          </a:r>
          <a:r>
            <a:rPr lang="de-DE" sz="1500" kern="1200" dirty="0" smtClean="0"/>
            <a:t>Work Trend Index fra Microsoft</a:t>
          </a:r>
          <a:endParaRPr lang="de-DE" sz="1500" kern="1200" dirty="0"/>
        </a:p>
      </dsp:txBody>
      <dsp:txXfrm rot="-5400000">
        <a:off x="1788529" y="3431311"/>
        <a:ext cx="3119798" cy="1105544"/>
      </dsp:txXfrm>
    </dsp:sp>
    <dsp:sp modelId="{B41B9B62-A0FF-4CB2-80D3-FF3400376C32}">
      <dsp:nvSpPr>
        <dsp:cNvPr id="0" name=""/>
        <dsp:cNvSpPr/>
      </dsp:nvSpPr>
      <dsp:spPr>
        <a:xfrm>
          <a:off x="0" y="3218360"/>
          <a:ext cx="1788528" cy="15314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kern="1200" dirty="0" smtClean="0"/>
            <a:t>66 %...</a:t>
          </a:r>
          <a:endParaRPr lang="de-DE" sz="3800" kern="1200" dirty="0"/>
        </a:p>
      </dsp:txBody>
      <dsp:txXfrm>
        <a:off x="74759" y="3293119"/>
        <a:ext cx="1639010" cy="138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437A5-CD76-B046-92A8-A00F779B0DE4}" type="datetimeFigureOut">
              <a:rPr lang="de-DE" smtClean="0"/>
              <a:t>02.11.2021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13481-D198-394A-BD6F-78D5E9C91E3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2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985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971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956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7942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9927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913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898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883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ute 10">
            <a:extLst>
              <a:ext uri="{FF2B5EF4-FFF2-40B4-BE49-F238E27FC236}">
                <a16:creationId xmlns:a16="http://schemas.microsoft.com/office/drawing/2014/main" xmlns="" id="{DC2B9EEF-CC45-8F44-BD32-39F7E72BC208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xmlns="" id="{E1CB1C2B-6DBE-6549-8F1B-C5E20B9799A4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4EF80B4-1430-5E49-BA7A-F8D419DF7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1044574"/>
            <a:ext cx="10367962" cy="24839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504891C1-068A-8A47-A081-AC37735DA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3528573"/>
            <a:ext cx="10367962" cy="2483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59B796EE-9E13-6F4E-BCFF-9B50E6FA8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14" name="Raute 13">
            <a:extLst>
              <a:ext uri="{FF2B5EF4-FFF2-40B4-BE49-F238E27FC236}">
                <a16:creationId xmlns:a16="http://schemas.microsoft.com/office/drawing/2014/main" xmlns="" id="{B2A68F3B-C472-4B4D-AEF6-0FF3FE88F442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-1762306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5" name="Raute 14">
            <a:extLst>
              <a:ext uri="{FF2B5EF4-FFF2-40B4-BE49-F238E27FC236}">
                <a16:creationId xmlns:a16="http://schemas.microsoft.com/office/drawing/2014/main" xmlns="" id="{EAD892DF-5BB7-AC48-82F7-F017E272C57E}"/>
              </a:ext>
            </a:extLst>
          </p:cNvPr>
          <p:cNvSpPr>
            <a:spLocks noChangeAspect="1"/>
          </p:cNvSpPr>
          <p:nvPr userDrawn="1"/>
        </p:nvSpPr>
        <p:spPr>
          <a:xfrm>
            <a:off x="576263" y="-1080355"/>
            <a:ext cx="2124930" cy="212493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xmlns="" id="{B010DD33-A990-6F4C-AA78-C3C5124F3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943" y="3888000"/>
            <a:ext cx="4967213" cy="2123863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06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2" userDrawn="1">
          <p15:clr>
            <a:srgbClr val="FBAE40"/>
          </p15:clr>
        </p15:guide>
        <p15:guide id="2" pos="3629">
          <p15:clr>
            <a:srgbClr val="FBAE40"/>
          </p15:clr>
        </p15:guide>
        <p15:guide id="3" pos="34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– logo &amp; diamonds (lef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29F0F477-4036-B94B-A83B-5F3D8F85188C}"/>
              </a:ext>
            </a:extLst>
          </p:cNvPr>
          <p:cNvSpPr/>
          <p:nvPr userDrawn="1"/>
        </p:nvSpPr>
        <p:spPr>
          <a:xfrm flipH="1">
            <a:off x="5761038" y="0"/>
            <a:ext cx="57594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8A735FA-741D-9842-954F-260A815B2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2" name="Raute 11">
            <a:extLst>
              <a:ext uri="{FF2B5EF4-FFF2-40B4-BE49-F238E27FC236}">
                <a16:creationId xmlns:a16="http://schemas.microsoft.com/office/drawing/2014/main" xmlns="" id="{F0D64FFB-AD32-DE44-A533-A88ABC2DDFE9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xmlns="" id="{558606A6-F920-6C4D-BD43-17E53722EB87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</p:spTree>
    <p:extLst>
      <p:ext uri="{BB962C8B-B14F-4D97-AF65-F5344CB8AC3E}">
        <p14:creationId xmlns:p14="http://schemas.microsoft.com/office/powerpoint/2010/main" val="9057559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- siz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aute 29">
            <a:extLst>
              <a:ext uri="{FF2B5EF4-FFF2-40B4-BE49-F238E27FC236}">
                <a16:creationId xmlns:a16="http://schemas.microsoft.com/office/drawing/2014/main" xmlns="" id="{7D786B06-79BD-E646-B041-D72752CB91F7}"/>
              </a:ext>
            </a:extLst>
          </p:cNvPr>
          <p:cNvSpPr>
            <a:spLocks noChangeAspect="1"/>
          </p:cNvSpPr>
          <p:nvPr userDrawn="1"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2" name="Raute 31">
            <a:extLst>
              <a:ext uri="{FF2B5EF4-FFF2-40B4-BE49-F238E27FC236}">
                <a16:creationId xmlns:a16="http://schemas.microsoft.com/office/drawing/2014/main" xmlns="" id="{07F4FA41-825B-4C42-A191-64B1F67DCE6D}"/>
              </a:ext>
            </a:extLst>
          </p:cNvPr>
          <p:cNvSpPr>
            <a:spLocks noChangeAspect="1"/>
          </p:cNvSpPr>
          <p:nvPr userDrawn="1"/>
        </p:nvSpPr>
        <p:spPr>
          <a:xfrm>
            <a:off x="10080488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261793"/>
            <a:ext cx="10367962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size 1 +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aute 14">
            <a:extLst>
              <a:ext uri="{FF2B5EF4-FFF2-40B4-BE49-F238E27FC236}">
                <a16:creationId xmlns:a16="http://schemas.microsoft.com/office/drawing/2014/main" xmlns="" id="{856DD72C-ABEA-CF4A-9723-B477AC70716E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xmlns="" id="{A789636C-4908-3E41-B0F5-1FC24108D369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1261793"/>
            <a:ext cx="4968000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BBD43432-401B-7545-B170-FC4C77F484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76937" y="1261793"/>
            <a:ext cx="4967287" cy="4750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24504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size 1 +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aute 14">
            <a:extLst>
              <a:ext uri="{FF2B5EF4-FFF2-40B4-BE49-F238E27FC236}">
                <a16:creationId xmlns:a16="http://schemas.microsoft.com/office/drawing/2014/main" xmlns="" id="{856DD72C-ABEA-CF4A-9723-B477AC70716E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xmlns="" id="{A789636C-4908-3E41-B0F5-1FC24108D369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76938" y="1261793"/>
            <a:ext cx="4968000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BBD43432-401B-7545-B170-FC4C77F484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3" y="1261793"/>
            <a:ext cx="4967287" cy="4750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05364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size 1 + diamo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aute 13">
            <a:extLst>
              <a:ext uri="{FF2B5EF4-FFF2-40B4-BE49-F238E27FC236}">
                <a16:creationId xmlns:a16="http://schemas.microsoft.com/office/drawing/2014/main" xmlns="" id="{F179B45D-9D5B-BA48-B487-4941BE41F8E0}"/>
              </a:ext>
            </a:extLst>
          </p:cNvPr>
          <p:cNvSpPr>
            <a:spLocks noChangeAspect="1"/>
          </p:cNvSpPr>
          <p:nvPr userDrawn="1"/>
        </p:nvSpPr>
        <p:spPr>
          <a:xfrm>
            <a:off x="3600000" y="2087863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9" name="Bildplatzhalter 12">
            <a:extLst>
              <a:ext uri="{FF2B5EF4-FFF2-40B4-BE49-F238E27FC236}">
                <a16:creationId xmlns:a16="http://schemas.microsoft.com/office/drawing/2014/main" xmlns="" id="{C32FB7F5-37A3-5A40-9E4A-27BBBFF5D736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76263" y="1044575"/>
            <a:ext cx="4967288" cy="4967288"/>
          </a:xfrm>
          <a:prstGeom prst="diamond">
            <a:avLst/>
          </a:pr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76938" y="1261793"/>
            <a:ext cx="4968000" cy="4752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4060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line, logo &amp; bas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ute 15">
            <a:extLst>
              <a:ext uri="{FF2B5EF4-FFF2-40B4-BE49-F238E27FC236}">
                <a16:creationId xmlns:a16="http://schemas.microsoft.com/office/drawing/2014/main" xmlns="" id="{F0A6A401-F9E7-9140-830D-8368CB8E298B}"/>
              </a:ext>
            </a:extLst>
          </p:cNvPr>
          <p:cNvSpPr>
            <a:spLocks noChangeAspect="1"/>
          </p:cNvSpPr>
          <p:nvPr userDrawn="1"/>
        </p:nvSpPr>
        <p:spPr>
          <a:xfrm>
            <a:off x="10080625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9" name="Raute 8">
            <a:extLst>
              <a:ext uri="{FF2B5EF4-FFF2-40B4-BE49-F238E27FC236}">
                <a16:creationId xmlns:a16="http://schemas.microsoft.com/office/drawing/2014/main" xmlns="" id="{9897D413-FE4C-FD40-AD9F-8DFF67384D84}"/>
              </a:ext>
            </a:extLst>
          </p:cNvPr>
          <p:cNvSpPr>
            <a:spLocks noChangeAspect="1"/>
          </p:cNvSpPr>
          <p:nvPr userDrawn="1"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8BFF96-DB4B-6F4F-B377-C85BC99B89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44" y="360363"/>
            <a:ext cx="7775594" cy="68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03781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717">
          <p15:clr>
            <a:srgbClr val="FBAE40"/>
          </p15:clr>
        </p15:guide>
        <p15:guide id="3" orient="horz" pos="521">
          <p15:clr>
            <a:srgbClr val="FBAE40"/>
          </p15:clr>
        </p15:guide>
        <p15:guide id="5" pos="2540">
          <p15:clr>
            <a:srgbClr val="FBAE40"/>
          </p15:clr>
        </p15:guide>
        <p15:guide id="6" pos="1451">
          <p15:clr>
            <a:srgbClr val="FBAE40"/>
          </p15:clr>
        </p15:guide>
        <p15:guide id="7" pos="5806">
          <p15:clr>
            <a:srgbClr val="FBAE40"/>
          </p15:clr>
        </p15:guide>
        <p15:guide id="8" pos="6350">
          <p15:clr>
            <a:srgbClr val="FBAE40"/>
          </p15:clr>
        </p15:guide>
        <p15:guide id="9" pos="5261">
          <p15:clr>
            <a:srgbClr val="FBAE40"/>
          </p15:clr>
        </p15:guide>
        <p15:guide id="10" pos="4173">
          <p15:clr>
            <a:srgbClr val="FBAE40"/>
          </p15:clr>
        </p15:guide>
        <p15:guide id="11" pos="3084" userDrawn="1">
          <p15:clr>
            <a:srgbClr val="FBAE40"/>
          </p15:clr>
        </p15:guide>
        <p15:guide id="12" pos="1996">
          <p15:clr>
            <a:srgbClr val="FBAE40"/>
          </p15:clr>
        </p15:guide>
        <p15:guide id="13" pos="907">
          <p15:clr>
            <a:srgbClr val="FBAE40"/>
          </p15:clr>
        </p15:guide>
        <p15:guide id="14" orient="horz" pos="3243">
          <p15:clr>
            <a:srgbClr val="FBAE40"/>
          </p15:clr>
        </p15:guide>
        <p15:guide id="15" orient="horz" pos="2699">
          <p15:clr>
            <a:srgbClr val="FBAE40"/>
          </p15:clr>
        </p15:guide>
        <p15:guide id="16" orient="horz" pos="2154">
          <p15:clr>
            <a:srgbClr val="FBAE40"/>
          </p15:clr>
        </p15:guide>
        <p15:guide id="17" orient="horz" pos="1610">
          <p15:clr>
            <a:srgbClr val="FBAE40"/>
          </p15:clr>
        </p15:guide>
        <p15:guide id="18" orient="horz" pos="10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&amp; bas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ute 7">
            <a:extLst>
              <a:ext uri="{FF2B5EF4-FFF2-40B4-BE49-F238E27FC236}">
                <a16:creationId xmlns:a16="http://schemas.microsoft.com/office/drawing/2014/main" xmlns="" id="{F190CFBC-B20F-FC48-8E75-14E4EA4A53DF}"/>
              </a:ext>
            </a:extLst>
          </p:cNvPr>
          <p:cNvSpPr>
            <a:spLocks noChangeAspect="1"/>
          </p:cNvSpPr>
          <p:nvPr userDrawn="1"/>
        </p:nvSpPr>
        <p:spPr>
          <a:xfrm>
            <a:off x="10080625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0" name="Raute 9">
            <a:extLst>
              <a:ext uri="{FF2B5EF4-FFF2-40B4-BE49-F238E27FC236}">
                <a16:creationId xmlns:a16="http://schemas.microsoft.com/office/drawing/2014/main" xmlns="" id="{D72F49CA-03C5-8047-A5CC-A1397FB44D78}"/>
              </a:ext>
            </a:extLst>
          </p:cNvPr>
          <p:cNvSpPr>
            <a:spLocks noChangeAspect="1"/>
          </p:cNvSpPr>
          <p:nvPr userDrawn="1"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6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717" userDrawn="1">
          <p15:clr>
            <a:srgbClr val="FBAE40"/>
          </p15:clr>
        </p15:guide>
        <p15:guide id="3" orient="horz" pos="521" userDrawn="1">
          <p15:clr>
            <a:srgbClr val="FBAE40"/>
          </p15:clr>
        </p15:guide>
        <p15:guide id="5" pos="2540" userDrawn="1">
          <p15:clr>
            <a:srgbClr val="FBAE40"/>
          </p15:clr>
        </p15:guide>
        <p15:guide id="6" pos="1451" userDrawn="1">
          <p15:clr>
            <a:srgbClr val="FBAE40"/>
          </p15:clr>
        </p15:guide>
        <p15:guide id="7" pos="5806" userDrawn="1">
          <p15:clr>
            <a:srgbClr val="FBAE40"/>
          </p15:clr>
        </p15:guide>
        <p15:guide id="8" pos="6350" userDrawn="1">
          <p15:clr>
            <a:srgbClr val="FBAE40"/>
          </p15:clr>
        </p15:guide>
        <p15:guide id="9" pos="5261" userDrawn="1">
          <p15:clr>
            <a:srgbClr val="FBAE40"/>
          </p15:clr>
        </p15:guide>
        <p15:guide id="10" pos="4173" userDrawn="1">
          <p15:clr>
            <a:srgbClr val="FBAE40"/>
          </p15:clr>
        </p15:guide>
        <p15:guide id="11" pos="3084" userDrawn="1">
          <p15:clr>
            <a:srgbClr val="FBAE40"/>
          </p15:clr>
        </p15:guide>
        <p15:guide id="12" pos="1996" userDrawn="1">
          <p15:clr>
            <a:srgbClr val="FBAE40"/>
          </p15:clr>
        </p15:guide>
        <p15:guide id="13" pos="907" userDrawn="1">
          <p15:clr>
            <a:srgbClr val="FBAE40"/>
          </p15:clr>
        </p15:guide>
        <p15:guide id="14" orient="horz" pos="3243" userDrawn="1">
          <p15:clr>
            <a:srgbClr val="FBAE40"/>
          </p15:clr>
        </p15:guide>
        <p15:guide id="15" orient="horz" pos="2699">
          <p15:clr>
            <a:srgbClr val="FBAE40"/>
          </p15:clr>
        </p15:guide>
        <p15:guide id="16" orient="horz" pos="2154" userDrawn="1">
          <p15:clr>
            <a:srgbClr val="FBAE40"/>
          </p15:clr>
        </p15:guide>
        <p15:guide id="17" orient="horz" pos="1610" userDrawn="1">
          <p15:clr>
            <a:srgbClr val="FBAE40"/>
          </p15:clr>
        </p15:guide>
        <p15:guide id="18" orient="horz" pos="10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1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17">
          <p15:clr>
            <a:srgbClr val="FBAE40"/>
          </p15:clr>
        </p15:guide>
        <p15:guide id="3" orient="horz" pos="521">
          <p15:clr>
            <a:srgbClr val="FBAE40"/>
          </p15:clr>
        </p15:guide>
        <p15:guide id="5" pos="2540">
          <p15:clr>
            <a:srgbClr val="FBAE40"/>
          </p15:clr>
        </p15:guide>
        <p15:guide id="6" pos="1451">
          <p15:clr>
            <a:srgbClr val="FBAE40"/>
          </p15:clr>
        </p15:guide>
        <p15:guide id="7" pos="5806">
          <p15:clr>
            <a:srgbClr val="FBAE40"/>
          </p15:clr>
        </p15:guide>
        <p15:guide id="8" pos="6350">
          <p15:clr>
            <a:srgbClr val="FBAE40"/>
          </p15:clr>
        </p15:guide>
        <p15:guide id="9" pos="5261">
          <p15:clr>
            <a:srgbClr val="FBAE40"/>
          </p15:clr>
        </p15:guide>
        <p15:guide id="10" pos="4173">
          <p15:clr>
            <a:srgbClr val="FBAE40"/>
          </p15:clr>
        </p15:guide>
        <p15:guide id="11" pos="3084" userDrawn="1">
          <p15:clr>
            <a:srgbClr val="FBAE40"/>
          </p15:clr>
        </p15:guide>
        <p15:guide id="12" pos="1996">
          <p15:clr>
            <a:srgbClr val="FBAE40"/>
          </p15:clr>
        </p15:guide>
        <p15:guide id="13" pos="907">
          <p15:clr>
            <a:srgbClr val="FBAE40"/>
          </p15:clr>
        </p15:guide>
        <p15:guide id="14" orient="horz" pos="3243">
          <p15:clr>
            <a:srgbClr val="FBAE40"/>
          </p15:clr>
        </p15:guide>
        <p15:guide id="15" orient="horz" pos="2699">
          <p15:clr>
            <a:srgbClr val="FBAE40"/>
          </p15:clr>
        </p15:guide>
        <p15:guide id="16" orient="horz" pos="2154">
          <p15:clr>
            <a:srgbClr val="FBAE40"/>
          </p15:clr>
        </p15:guide>
        <p15:guide id="17" orient="horz" pos="1610">
          <p15:clr>
            <a:srgbClr val="FBAE40"/>
          </p15:clr>
        </p15:guide>
        <p15:guide id="18" orient="horz" pos="10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text size 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aute 29">
            <a:extLst>
              <a:ext uri="{FF2B5EF4-FFF2-40B4-BE49-F238E27FC236}">
                <a16:creationId xmlns="" xmlns:a16="http://schemas.microsoft.com/office/drawing/2014/main" id="{7D786B06-79BD-E646-B041-D72752CB91F7}"/>
              </a:ext>
            </a:extLst>
          </p:cNvPr>
          <p:cNvSpPr>
            <a:spLocks noChangeAspect="1"/>
          </p:cNvSpPr>
          <p:nvPr/>
        </p:nvSpPr>
        <p:spPr>
          <a:xfrm>
            <a:off x="10800489" y="2880176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19" rIns="9143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2" name="Raute 31">
            <a:extLst>
              <a:ext uri="{FF2B5EF4-FFF2-40B4-BE49-F238E27FC236}">
                <a16:creationId xmlns="" xmlns:a16="http://schemas.microsoft.com/office/drawing/2014/main" id="{07F4FA41-825B-4C42-A191-64B1F67DCE6D}"/>
              </a:ext>
            </a:extLst>
          </p:cNvPr>
          <p:cNvSpPr>
            <a:spLocks noChangeAspect="1"/>
          </p:cNvSpPr>
          <p:nvPr/>
        </p:nvSpPr>
        <p:spPr>
          <a:xfrm>
            <a:off x="10080489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19" rIns="9143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4" y="1261793"/>
            <a:ext cx="4968000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59996" indent="-179998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19991" indent="-107998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79987" indent="-107998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39982" indent="-107998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3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4" y="360364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23EDAA0-92B9-CD44-AC3C-5258CAF74B9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76000" y="1261793"/>
            <a:ext cx="4968000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59996" indent="-179998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19991" indent="-107998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79987" indent="-107998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39982" indent="-107998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04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eadline +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aute 13">
            <a:extLst>
              <a:ext uri="{FF2B5EF4-FFF2-40B4-BE49-F238E27FC236}">
                <a16:creationId xmlns:a16="http://schemas.microsoft.com/office/drawing/2014/main" xmlns="" id="{41F02BA9-114C-3C4B-BA29-CCEB59113985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5" name="Raute 14">
            <a:extLst>
              <a:ext uri="{FF2B5EF4-FFF2-40B4-BE49-F238E27FC236}">
                <a16:creationId xmlns:a16="http://schemas.microsoft.com/office/drawing/2014/main" xmlns="" id="{466E9BD5-0119-D84A-A867-6D3B7FC8BDDD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A9294F0-7E5D-9D4A-B499-327FE1889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7" name="Bildplatzhalter 12">
            <a:extLst>
              <a:ext uri="{FF2B5EF4-FFF2-40B4-BE49-F238E27FC236}">
                <a16:creationId xmlns:a16="http://schemas.microsoft.com/office/drawing/2014/main" xmlns="" id="{81DEAE95-3CBB-724E-BA05-086AC36B4D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76938" y="1044575"/>
            <a:ext cx="4967287" cy="4967288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xmlns="" id="{A09248F3-C71A-FA45-AA35-7F7C97B99EBF}"/>
              </a:ext>
            </a:extLst>
          </p:cNvPr>
          <p:cNvSpPr>
            <a:spLocks noChangeAspect="1"/>
          </p:cNvSpPr>
          <p:nvPr userDrawn="1"/>
        </p:nvSpPr>
        <p:spPr>
          <a:xfrm>
            <a:off x="-864000" y="613694"/>
            <a:ext cx="1728000" cy="1728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1792401-12B4-F14A-8CA2-70DDDE1527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1044574"/>
            <a:ext cx="4967287" cy="24839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9255BAF-CEC8-D747-9365-DFC2653B4F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3528573"/>
            <a:ext cx="4967024" cy="2483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25E9C98E-A6DB-9B45-B885-E8DD03824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943" y="3888000"/>
            <a:ext cx="4967213" cy="2123863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24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2" userDrawn="1">
          <p15:clr>
            <a:srgbClr val="FBAE40"/>
          </p15:clr>
        </p15:guide>
        <p15:guide id="2" pos="3629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3765" userDrawn="1">
          <p15:clr>
            <a:srgbClr val="FBAE40"/>
          </p15:clr>
        </p15:guide>
        <p15:guide id="6" orient="horz" pos="5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eadline + diamond image (left)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4EF80B4-1430-5E49-BA7A-F8D419DF7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6938" y="1043863"/>
            <a:ext cx="4967287" cy="2484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504891C1-068A-8A47-A081-AC37735DA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6941" y="3527863"/>
            <a:ext cx="4967287" cy="248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xmlns="" id="{7F1327D1-5130-8B4A-9133-53DFB8E160C5}"/>
              </a:ext>
            </a:extLst>
          </p:cNvPr>
          <p:cNvSpPr>
            <a:spLocks noChangeAspect="1"/>
          </p:cNvSpPr>
          <p:nvPr userDrawn="1"/>
        </p:nvSpPr>
        <p:spPr>
          <a:xfrm>
            <a:off x="3600000" y="2087863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xmlns="" id="{30AAC8B6-219E-434F-9BC0-D1FB6E688FD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76263" y="1044575"/>
            <a:ext cx="4967288" cy="4967288"/>
          </a:xfrm>
          <a:prstGeom prst="diamond">
            <a:avLst/>
          </a:pr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F4B3FAD-3865-2149-A532-A0C816897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8B07FC4F-4595-B94B-A99B-091D02FBA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6938" y="3888000"/>
            <a:ext cx="4967213" cy="2123863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3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29">
          <p15:clr>
            <a:srgbClr val="FBAE40"/>
          </p15:clr>
        </p15:guide>
        <p15:guide id="4" pos="3492">
          <p15:clr>
            <a:srgbClr val="FBAE40"/>
          </p15:clr>
        </p15:guide>
        <p15:guide id="5" pos="3765">
          <p15:clr>
            <a:srgbClr val="FBAE40"/>
          </p15:clr>
        </p15:guide>
        <p15:guide id="6" orient="horz" pos="22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full &amp; headline (lef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621AE03-4AC6-084C-86F1-D24C0B4D5472}"/>
              </a:ext>
            </a:extLst>
          </p:cNvPr>
          <p:cNvSpPr/>
          <p:nvPr userDrawn="1"/>
        </p:nvSpPr>
        <p:spPr>
          <a:xfrm flipH="1">
            <a:off x="5976938" y="0"/>
            <a:ext cx="55435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CEEAB1A-1821-8B49-809A-D4C11E1E60B1}"/>
              </a:ext>
            </a:extLst>
          </p:cNvPr>
          <p:cNvSpPr/>
          <p:nvPr userDrawn="1"/>
        </p:nvSpPr>
        <p:spPr>
          <a:xfrm flipV="1">
            <a:off x="794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240087"/>
            <a:ext cx="4967288" cy="151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2" y="4752087"/>
            <a:ext cx="4967289" cy="12608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7BBD98F9-0AFE-D948-BECF-A1A0937E2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7" name="Raute 16">
            <a:extLst>
              <a:ext uri="{FF2B5EF4-FFF2-40B4-BE49-F238E27FC236}">
                <a16:creationId xmlns:a16="http://schemas.microsoft.com/office/drawing/2014/main" xmlns="" id="{584D628F-111C-3448-8236-2E5373285353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xmlns="" id="{13A2092E-F955-5440-B67D-1FE1E9E423A1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xmlns="" id="{6128A0BA-F5E8-E14A-A8B5-F248D21519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943" y="5112295"/>
            <a:ext cx="4967213" cy="900681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419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37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full &amp; headline (righ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CEEAB1A-1821-8B49-809A-D4C11E1E60B1}"/>
              </a:ext>
            </a:extLst>
          </p:cNvPr>
          <p:cNvSpPr/>
          <p:nvPr userDrawn="1"/>
        </p:nvSpPr>
        <p:spPr>
          <a:xfrm flipV="1">
            <a:off x="-6152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6938" y="3240088"/>
            <a:ext cx="4967288" cy="15128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6938" y="4752976"/>
            <a:ext cx="4967288" cy="1258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43FF8885-D1E0-114A-816A-DB75FB3F2905}"/>
              </a:ext>
            </a:extLst>
          </p:cNvPr>
          <p:cNvSpPr/>
          <p:nvPr userDrawn="1"/>
        </p:nvSpPr>
        <p:spPr>
          <a:xfrm flipH="1">
            <a:off x="5976938" y="0"/>
            <a:ext cx="55435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DE602873-5563-7541-805C-725810086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8" name="Raute 17">
            <a:extLst>
              <a:ext uri="{FF2B5EF4-FFF2-40B4-BE49-F238E27FC236}">
                <a16:creationId xmlns:a16="http://schemas.microsoft.com/office/drawing/2014/main" xmlns="" id="{374F7109-3E3A-0A41-811B-68575B39B17C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9" name="Raute 18">
            <a:extLst>
              <a:ext uri="{FF2B5EF4-FFF2-40B4-BE49-F238E27FC236}">
                <a16:creationId xmlns:a16="http://schemas.microsoft.com/office/drawing/2014/main" xmlns="" id="{DF66878C-FA60-3542-B1F3-DD319B2050F0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xmlns="" id="{855FD076-15F6-C748-BE2B-8A9A2CD98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6938" y="5112295"/>
            <a:ext cx="4967213" cy="900681"/>
          </a:xfrm>
          <a:prstGeom prst="rect">
            <a:avLst/>
          </a:prstGeom>
        </p:spPr>
        <p:txBody>
          <a:bodyPr lIns="0" tIns="216000" rIns="0"/>
          <a:lstStyle>
            <a:lvl1pPr marL="0" indent="0" algn="r">
              <a:buFontTx/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82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4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headlin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ute 10">
            <a:extLst>
              <a:ext uri="{FF2B5EF4-FFF2-40B4-BE49-F238E27FC236}">
                <a16:creationId xmlns:a16="http://schemas.microsoft.com/office/drawing/2014/main" xmlns="" id="{DC2B9EEF-CC45-8F44-BD32-39F7E72BC208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xmlns="" id="{E1CB1C2B-6DBE-6549-8F1B-C5E20B9799A4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4EF80B4-1430-5E49-BA7A-F8D419DF7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1044574"/>
            <a:ext cx="10367962" cy="24839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504891C1-068A-8A47-A081-AC37735DA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3528573"/>
            <a:ext cx="10367962" cy="2483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Raute 13">
            <a:extLst>
              <a:ext uri="{FF2B5EF4-FFF2-40B4-BE49-F238E27FC236}">
                <a16:creationId xmlns:a16="http://schemas.microsoft.com/office/drawing/2014/main" xmlns="" id="{B2A68F3B-C472-4B4D-AEF6-0FF3FE88F442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-1762306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5" name="Raute 14">
            <a:extLst>
              <a:ext uri="{FF2B5EF4-FFF2-40B4-BE49-F238E27FC236}">
                <a16:creationId xmlns:a16="http://schemas.microsoft.com/office/drawing/2014/main" xmlns="" id="{EAD892DF-5BB7-AC48-82F7-F017E272C57E}"/>
              </a:ext>
            </a:extLst>
          </p:cNvPr>
          <p:cNvSpPr>
            <a:spLocks noChangeAspect="1"/>
          </p:cNvSpPr>
          <p:nvPr userDrawn="1"/>
        </p:nvSpPr>
        <p:spPr>
          <a:xfrm>
            <a:off x="576263" y="-1080355"/>
            <a:ext cx="2124930" cy="212493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5FB3E57-4188-F542-8B0B-2B52F2BD5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C0BFCF3-F984-1946-823F-C0BE3B783C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38100"/>
            <a:ext cx="4967286" cy="1222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5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pos="36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 full + headline (lef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621AE03-4AC6-084C-86F1-D24C0B4D5472}"/>
              </a:ext>
            </a:extLst>
          </p:cNvPr>
          <p:cNvSpPr/>
          <p:nvPr userDrawn="1"/>
        </p:nvSpPr>
        <p:spPr>
          <a:xfrm flipH="1">
            <a:off x="0" y="0"/>
            <a:ext cx="11520488" cy="1260475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CEEAB1A-1821-8B49-809A-D4C11E1E60B1}"/>
              </a:ext>
            </a:extLst>
          </p:cNvPr>
          <p:cNvSpPr/>
          <p:nvPr userDrawn="1"/>
        </p:nvSpPr>
        <p:spPr>
          <a:xfrm flipV="1">
            <a:off x="-794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240088"/>
            <a:ext cx="4967288" cy="15128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2" y="4752976"/>
            <a:ext cx="4967289" cy="126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7BBD98F9-0AFE-D948-BECF-A1A0937E2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7" name="Raute 16">
            <a:extLst>
              <a:ext uri="{FF2B5EF4-FFF2-40B4-BE49-F238E27FC236}">
                <a16:creationId xmlns:a16="http://schemas.microsoft.com/office/drawing/2014/main" xmlns="" id="{584D628F-111C-3448-8236-2E5373285353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xmlns="" id="{13A2092E-F955-5440-B67D-1FE1E9E423A1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xmlns="" id="{3424B9C0-6946-1E49-B56A-9A6082A3E7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4" y="38100"/>
            <a:ext cx="4967286" cy="1222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877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492">
          <p15:clr>
            <a:srgbClr val="FBAE40"/>
          </p15:clr>
        </p15:guide>
        <p15:guide id="5" pos="37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 full &amp; headline (righ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CEEAB1A-1821-8B49-809A-D4C11E1E60B1}"/>
              </a:ext>
            </a:extLst>
          </p:cNvPr>
          <p:cNvSpPr/>
          <p:nvPr userDrawn="1"/>
        </p:nvSpPr>
        <p:spPr>
          <a:xfrm flipV="1">
            <a:off x="-1052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6938" y="3240088"/>
            <a:ext cx="4967288" cy="15128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6938" y="4752976"/>
            <a:ext cx="4967288" cy="1258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43FF8885-D1E0-114A-816A-DB75FB3F2905}"/>
              </a:ext>
            </a:extLst>
          </p:cNvPr>
          <p:cNvSpPr/>
          <p:nvPr userDrawn="1"/>
        </p:nvSpPr>
        <p:spPr>
          <a:xfrm flipH="1">
            <a:off x="0" y="0"/>
            <a:ext cx="11520488" cy="1260475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DE602873-5563-7541-805C-725810086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8" name="Raute 17">
            <a:extLst>
              <a:ext uri="{FF2B5EF4-FFF2-40B4-BE49-F238E27FC236}">
                <a16:creationId xmlns:a16="http://schemas.microsoft.com/office/drawing/2014/main" xmlns="" id="{374F7109-3E3A-0A41-811B-68575B39B17C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9" name="Raute 18">
            <a:extLst>
              <a:ext uri="{FF2B5EF4-FFF2-40B4-BE49-F238E27FC236}">
                <a16:creationId xmlns:a16="http://schemas.microsoft.com/office/drawing/2014/main" xmlns="" id="{DF66878C-FA60-3542-B1F3-DD319B2050F0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xmlns="" id="{1842607F-FF22-C740-8C50-7B6D88D5FA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4" y="38100"/>
            <a:ext cx="4967286" cy="1222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64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765">
          <p15:clr>
            <a:srgbClr val="FBAE40"/>
          </p15:clr>
        </p15:guide>
        <p15:guide id="5" pos="34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– logo + diamonds (righ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3AC4E60C-9C9D-E145-965D-0CC5F6A9EDE2}"/>
              </a:ext>
            </a:extLst>
          </p:cNvPr>
          <p:cNvSpPr/>
          <p:nvPr userDrawn="1"/>
        </p:nvSpPr>
        <p:spPr>
          <a:xfrm flipH="1">
            <a:off x="5761038" y="0"/>
            <a:ext cx="57594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3F37C88-1F40-474F-BD12-2F5F1869C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1" name="Raute 10">
            <a:extLst>
              <a:ext uri="{FF2B5EF4-FFF2-40B4-BE49-F238E27FC236}">
                <a16:creationId xmlns:a16="http://schemas.microsoft.com/office/drawing/2014/main" xmlns="" id="{88B59741-42D6-2E4C-8EF7-D9447BFF5E93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xmlns="" id="{7E4114A0-FD96-0D48-9D13-8206FA6DCABD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</p:spTree>
    <p:extLst>
      <p:ext uri="{BB962C8B-B14F-4D97-AF65-F5344CB8AC3E}">
        <p14:creationId xmlns:p14="http://schemas.microsoft.com/office/powerpoint/2010/main" val="2350626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41" r:id="rId2"/>
    <p:sldLayoutId id="2147483760" r:id="rId3"/>
    <p:sldLayoutId id="2147483715" r:id="rId4"/>
    <p:sldLayoutId id="2147483743" r:id="rId5"/>
    <p:sldLayoutId id="2147483761" r:id="rId6"/>
    <p:sldLayoutId id="2147483766" r:id="rId7"/>
    <p:sldLayoutId id="2147483767" r:id="rId8"/>
    <p:sldLayoutId id="2147483716" r:id="rId9"/>
    <p:sldLayoutId id="2147483744" r:id="rId10"/>
    <p:sldLayoutId id="2147483685" r:id="rId11"/>
    <p:sldLayoutId id="2147483754" r:id="rId12"/>
    <p:sldLayoutId id="2147483757" r:id="rId13"/>
    <p:sldLayoutId id="2147483769" r:id="rId14"/>
    <p:sldLayoutId id="2147483751" r:id="rId15"/>
    <p:sldLayoutId id="2147483724" r:id="rId16"/>
    <p:sldLayoutId id="2147483755" r:id="rId17"/>
    <p:sldLayoutId id="2147483770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6900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629" userDrawn="1">
          <p15:clr>
            <a:srgbClr val="F26B43"/>
          </p15:clr>
        </p15:guide>
        <p15:guide id="24" orient="horz" pos="3787" userDrawn="1">
          <p15:clr>
            <a:srgbClr val="F26B43"/>
          </p15:clr>
        </p15:guide>
        <p15:guide id="26" pos="363" userDrawn="1">
          <p15:clr>
            <a:srgbClr val="F26B43"/>
          </p15:clr>
        </p15:guide>
        <p15:guide id="28" pos="6894" userDrawn="1">
          <p15:clr>
            <a:srgbClr val="F26B43"/>
          </p15:clr>
        </p15:guide>
        <p15:guide id="29" orient="horz" pos="136" userDrawn="1">
          <p15:clr>
            <a:srgbClr val="F26B43"/>
          </p15:clr>
        </p15:guide>
        <p15:guide id="30" orient="horz" pos="658" userDrawn="1">
          <p15:clr>
            <a:srgbClr val="F26B43"/>
          </p15:clr>
        </p15:guide>
        <p15:guide id="31" orient="horz" pos="794" userDrawn="1">
          <p15:clr>
            <a:srgbClr val="F26B43"/>
          </p15:clr>
        </p15:guide>
        <p15:guide id="32" orient="horz" pos="227" userDrawn="1">
          <p15:clr>
            <a:srgbClr val="F26B43"/>
          </p15:clr>
        </p15:guide>
        <p15:guide id="33" orient="horz" pos="385" userDrawn="1">
          <p15:clr>
            <a:srgbClr val="F26B43"/>
          </p15:clr>
        </p15:guide>
        <p15:guide id="34" orient="horz" pos="40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18.xml"/><Relationship Id="rId7" Type="http://schemas.openxmlformats.org/officeDocument/2006/relationships/diagramLayout" Target="../diagrams/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11" Type="http://schemas.openxmlformats.org/officeDocument/2006/relationships/image" Target="../media/image7.jpeg"/><Relationship Id="rId5" Type="http://schemas.openxmlformats.org/officeDocument/2006/relationships/image" Target="../media/image6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008903" y="2447999"/>
            <a:ext cx="10367962" cy="2483999"/>
          </a:xfrm>
        </p:spPr>
        <p:txBody>
          <a:bodyPr/>
          <a:lstStyle/>
          <a:p>
            <a:r>
              <a:rPr lang="de-DE" b="1" dirty="0">
                <a:latin typeface="+mj-lt"/>
              </a:rPr>
              <a:t>COWORKSATION</a:t>
            </a:r>
            <a:r>
              <a:rPr lang="de-DE" b="1" dirty="0" smtClean="0">
                <a:latin typeface="+mj-lt"/>
              </a:rPr>
              <a:t>®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Durable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hjælper med løsningerne.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5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xmlns="" id="{04DEC9DD-5854-F841-894A-50ABD843F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72" y="837669"/>
            <a:ext cx="7775880" cy="684212"/>
          </a:xfrm>
        </p:spPr>
        <p:txBody>
          <a:bodyPr/>
          <a:lstStyle/>
          <a:p>
            <a:r>
              <a:rPr lang="de-DE" dirty="0"/>
              <a:t>COWORKSATION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GB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3C42A3F3-204D-1C48-BA15-AD1085969BA2}"/>
              </a:ext>
            </a:extLst>
          </p:cNvPr>
          <p:cNvSpPr txBox="1"/>
          <p:nvPr/>
        </p:nvSpPr>
        <p:spPr>
          <a:xfrm>
            <a:off x="854469" y="1629184"/>
            <a:ext cx="5434398" cy="330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Fleksibel medievogn til videokonferencer og præsentationer i små grupper. Muliggør kommunikation mellem projektteams og sikrer digital tilstedeværelse af medarbejdere på kontoret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sv-SE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•    </a:t>
            </a:r>
            <a:r>
              <a:rPr lang="sv-SE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Især nyttig i små agile teams på 3-5 kollegaer</a:t>
            </a:r>
          </a:p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Til præsentation og </a:t>
            </a:r>
            <a:r>
              <a:rPr lang="sv-SE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kommunikation</a:t>
            </a:r>
          </a:p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tilslutning af 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bærbare </a:t>
            </a:r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computer eller som en separat 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mini-pc </a:t>
            </a:r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videokonferencestation</a:t>
            </a:r>
          </a:p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Alt i en løsning</a:t>
            </a:r>
            <a:endParaRPr lang="sv-SE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Brugere: alle i virksomheden</a:t>
            </a:r>
            <a:endParaRPr lang="en-GB" sz="1607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E4EF4F55-0723-1040-BF5B-835BECBCD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4" b="99597" l="1759" r="99951">
                        <a14:foregroundMark x1="56864" y1="6368" x2="18857" y2="4917"/>
                        <a14:foregroundMark x1="18857" y1="4917" x2="7914" y2="6852"/>
                        <a14:foregroundMark x1="7914" y1="6852" x2="15486" y2="12132"/>
                        <a14:foregroundMark x1="15486" y1="12132" x2="45677" y2="15599"/>
                        <a14:foregroundMark x1="45677" y1="15599" x2="77675" y2="12858"/>
                        <a14:foregroundMark x1="77675" y1="12858" x2="63947" y2="6247"/>
                        <a14:foregroundMark x1="63947" y1="6247" x2="61016" y2="5804"/>
                        <a14:foregroundMark x1="9575" y1="7699" x2="733" y2="26723"/>
                        <a14:foregroundMark x1="733" y1="26723" x2="2247" y2="56469"/>
                        <a14:foregroundMark x1="2247" y1="56469" x2="23742" y2="62676"/>
                        <a14:foregroundMark x1="23742" y1="62676" x2="25940" y2="75897"/>
                        <a14:foregroundMark x1="25940" y1="75897" x2="33122" y2="86981"/>
                        <a14:foregroundMark x1="33122" y1="86981" x2="62237" y2="98670"/>
                        <a14:foregroundMark x1="62237" y1="98670" x2="83977" y2="88755"/>
                        <a14:foregroundMark x1="83977" y1="88755" x2="58574" y2="69045"/>
                        <a14:foregroundMark x1="58574" y1="69045" x2="57499" y2="56590"/>
                        <a14:foregroundMark x1="57499" y1="56590" x2="61944" y2="37686"/>
                        <a14:foregroundMark x1="61944" y1="37686" x2="61016" y2="36074"/>
                        <a14:foregroundMark x1="31510" y1="72874" x2="24133" y2="82225"/>
                        <a14:foregroundMark x1="24133" y1="82225" x2="27308" y2="93148"/>
                        <a14:foregroundMark x1="27308" y1="93148" x2="37811" y2="98952"/>
                        <a14:foregroundMark x1="37811" y1="98952" x2="54470" y2="97541"/>
                        <a14:foregroundMark x1="54470" y1="97541" x2="60430" y2="89319"/>
                        <a14:foregroundMark x1="60430" y1="89319" x2="55398" y2="80451"/>
                        <a14:foregroundMark x1="55398" y1="80451" x2="42208" y2="67836"/>
                        <a14:foregroundMark x1="42208" y1="67836" x2="32047" y2="63281"/>
                        <a14:foregroundMark x1="32047" y1="63281" x2="27601" y2="63241"/>
                        <a14:foregroundMark x1="62237" y1="46070" x2="52614" y2="49657"/>
                        <a14:foregroundMark x1="52614" y1="49657" x2="47875" y2="56792"/>
                        <a14:foregroundMark x1="47875" y1="56792" x2="51295" y2="67553"/>
                        <a14:foregroundMark x1="51295" y1="67553" x2="57792" y2="75776"/>
                        <a14:foregroundMark x1="57792" y1="75776" x2="67562" y2="82547"/>
                        <a14:foregroundMark x1="67562" y1="82547" x2="74353" y2="72874"/>
                        <a14:foregroundMark x1="74353" y1="72874" x2="77382" y2="34543"/>
                        <a14:foregroundMark x1="77382" y1="34543" x2="76356" y2="31237"/>
                        <a14:foregroundMark x1="10796" y1="6368" x2="5423" y2="13664"/>
                        <a14:foregroundMark x1="5423" y1="13664" x2="10405" y2="38936"/>
                        <a14:foregroundMark x1="10405" y1="38936" x2="17391" y2="17775"/>
                        <a14:foregroundMark x1="17391" y1="17775" x2="17391" y2="9794"/>
                        <a14:foregroundMark x1="17391" y1="9794" x2="12506" y2="7537"/>
                        <a14:foregroundMark x1="70249" y1="8303" x2="80508" y2="10238"/>
                        <a14:foregroundMark x1="80508" y1="10238" x2="85784" y2="17815"/>
                        <a14:foregroundMark x1="85784" y1="17815" x2="82804" y2="34865"/>
                        <a14:foregroundMark x1="82804" y1="34865" x2="73083" y2="39621"/>
                        <a14:foregroundMark x1="73083" y1="39621" x2="68832" y2="31681"/>
                        <a14:foregroundMark x1="68832" y1="31681" x2="72447" y2="7900"/>
                        <a14:foregroundMark x1="76600" y1="11004" x2="76600" y2="13865"/>
                        <a14:foregroundMark x1="77333" y1="8464" x2="79531" y2="12334"/>
                        <a14:foregroundMark x1="83390" y1="9432" x2="81925" y2="11769"/>
                        <a14:foregroundMark x1="82169" y1="12737" x2="81681" y2="10802"/>
                        <a14:foregroundMark x1="81485" y1="10601" x2="81485" y2="10601"/>
                        <a14:foregroundMark x1="23498" y1="78073" x2="22277" y2="86457"/>
                        <a14:foregroundMark x1="22277" y1="86457" x2="26478" y2="76985"/>
                        <a14:foregroundMark x1="26478" y1="76985" x2="19834" y2="75574"/>
                        <a14:foregroundMark x1="73913" y1="78678" x2="85442" y2="81741"/>
                        <a14:foregroundMark x1="85442" y1="81741" x2="84270" y2="92624"/>
                        <a14:foregroundMark x1="84270" y1="92624" x2="79629" y2="83757"/>
                        <a14:foregroundMark x1="79629" y1="83757" x2="74890" y2="79242"/>
                        <a14:foregroundMark x1="18124" y1="65175" x2="8109" y2="79686"/>
                        <a14:foregroundMark x1="8109" y1="79686" x2="9184" y2="91092"/>
                        <a14:foregroundMark x1="9184" y1="91092" x2="12897" y2="98992"/>
                        <a14:foregroundMark x1="12897" y1="98992" x2="30435" y2="92624"/>
                        <a14:foregroundMark x1="30435" y1="92624" x2="27162" y2="70859"/>
                        <a14:foregroundMark x1="27162" y1="70859" x2="23009" y2="64410"/>
                        <a14:foregroundMark x1="15681" y1="60137" x2="5374" y2="62878"/>
                        <a14:foregroundMark x1="5374" y1="62878" x2="342" y2="69811"/>
                        <a14:foregroundMark x1="342" y1="69811" x2="1759" y2="97098"/>
                        <a14:foregroundMark x1="1759" y1="97098" x2="16023" y2="95526"/>
                        <a14:foregroundMark x1="16023" y1="95526" x2="14998" y2="62918"/>
                        <a14:foregroundMark x1="14998" y1="62918" x2="13727" y2="56509"/>
                        <a14:foregroundMark x1="70738" y1="70778" x2="82120" y2="73116"/>
                        <a14:foregroundMark x1="82120" y1="73116" x2="87405" y2="76442"/>
                        <a14:foregroundMark x1="92180" y1="82314" x2="93747" y2="86094"/>
                        <a14:foregroundMark x1="93747" y1="86094" x2="89595" y2="93873"/>
                        <a14:foregroundMark x1="89595" y1="93873" x2="77968" y2="98267"/>
                        <a14:foregroundMark x1="77968" y1="98267" x2="76844" y2="97944"/>
                        <a14:foregroundMark x1="89741" y1="87344" x2="96385" y2="94841"/>
                        <a14:foregroundMark x1="96385" y1="94841" x2="86419" y2="99597"/>
                        <a14:foregroundMark x1="86419" y1="99597" x2="74402" y2="98388"/>
                        <a14:foregroundMark x1="74402" y1="98388" x2="74646" y2="97743"/>
                        <a14:foregroundMark x1="91939" y1="86175" x2="99951" y2="92342"/>
                        <a14:foregroundMark x1="81681" y1="29706" x2="77479" y2="37122"/>
                        <a14:foregroundMark x1="77479" y1="37122" x2="84367" y2="34502"/>
                        <a14:foregroundMark x1="84123" y1="34301" x2="84123" y2="34301"/>
                        <a14:foregroundMark x1="84123" y1="34301" x2="75134" y2="37727"/>
                        <a14:foregroundMark x1="75134" y1="37727" x2="84123" y2="38170"/>
                        <a14:backgroundMark x1="92916" y1="80613" x2="94626" y2="80210"/>
                        <a14:backgroundMark x1="96336" y1="83112" x2="99023" y2="83676"/>
                        <a14:backgroundMark x1="98290" y1="84442" x2="99267" y2="84079"/>
                        <a14:backgroundMark x1="97557" y1="85973" x2="99951" y2="86780"/>
                        <a14:backgroundMark x1="88569" y1="76139" x2="99072" y2="90286"/>
                        <a14:backgroundMark x1="99072" y1="90286" x2="96971" y2="81943"/>
                        <a14:backgroundMark x1="96971" y1="81943" x2="91060" y2="75171"/>
                        <a14:backgroundMark x1="91060" y1="75171" x2="86615" y2="77711"/>
                        <a14:backgroundMark x1="89839" y1="78073" x2="91060" y2="7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864"/>
          <a:stretch/>
        </p:blipFill>
        <p:spPr>
          <a:xfrm>
            <a:off x="6585358" y="619996"/>
            <a:ext cx="4024359" cy="55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4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54"/>
          <a:stretch/>
        </p:blipFill>
        <p:spPr>
          <a:xfrm>
            <a:off x="88" y="-1"/>
            <a:ext cx="12194760" cy="6480175"/>
          </a:xfrm>
        </p:spPr>
      </p:pic>
      <p:sp>
        <p:nvSpPr>
          <p:cNvPr id="8" name="Rubrik 2">
            <a:extLst>
              <a:ext uri="{FF2B5EF4-FFF2-40B4-BE49-F238E27FC236}">
                <a16:creationId xmlns:a16="http://schemas.microsoft.com/office/drawing/2014/main" xmlns="" id="{9706A6F3-6784-0646-AB54-175EEFD8A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066" y="659603"/>
            <a:ext cx="7775880" cy="68421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COWORKSATION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21C21E6-991F-DD41-B103-2A30CE50E6D1}"/>
              </a:ext>
            </a:extLst>
          </p:cNvPr>
          <p:cNvSpPr/>
          <p:nvPr/>
        </p:nvSpPr>
        <p:spPr>
          <a:xfrm rot="2635612">
            <a:off x="10379242" y="4024445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1259394B-851C-6B43-8DD8-E4B37041C4AE}"/>
              </a:ext>
            </a:extLst>
          </p:cNvPr>
          <p:cNvSpPr/>
          <p:nvPr/>
        </p:nvSpPr>
        <p:spPr>
          <a:xfrm rot="2635612">
            <a:off x="10958736" y="2828816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</p:spTree>
    <p:extLst>
      <p:ext uri="{BB962C8B-B14F-4D97-AF65-F5344CB8AC3E}">
        <p14:creationId xmlns:p14="http://schemas.microsoft.com/office/powerpoint/2010/main" val="20573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75733" y="497448"/>
            <a:ext cx="3566627" cy="377653"/>
          </a:xfrm>
        </p:spPr>
        <p:txBody>
          <a:bodyPr vert="horz"/>
          <a:lstStyle/>
          <a:p>
            <a:r>
              <a:rPr lang="de-DE" dirty="0"/>
              <a:t>COWORKSATION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de-DE" dirty="0"/>
          </a:p>
        </p:txBody>
      </p:sp>
      <p:sp>
        <p:nvSpPr>
          <p:cNvPr id="23" name="Inhaltsplatzhalter 22"/>
          <p:cNvSpPr>
            <a:spLocks noGrp="1"/>
          </p:cNvSpPr>
          <p:nvPr>
            <p:ph idx="10"/>
          </p:nvPr>
        </p:nvSpPr>
        <p:spPr>
          <a:xfrm>
            <a:off x="4475408" y="1384650"/>
            <a:ext cx="6059702" cy="2791463"/>
          </a:xfrm>
        </p:spPr>
        <p:txBody>
          <a:bodyPr/>
          <a:lstStyle/>
          <a:p>
            <a:pPr marL="324006" indent="-324006">
              <a:buFont typeface="Arial" panose="020B0604020202020204" pitchFamily="34" charset="0"/>
              <a:buChar char="•"/>
            </a:pPr>
            <a:r>
              <a:rPr lang="da-DK" sz="1701" dirty="0"/>
              <a:t>Skærmen kan placeres </a:t>
            </a:r>
            <a:r>
              <a:rPr lang="da-DK" sz="1701" dirty="0" smtClean="0"/>
              <a:t>lige under bordkanten</a:t>
            </a:r>
            <a:r>
              <a:rPr lang="da-DK" sz="1701" dirty="0"/>
              <a:t>, skuffen </a:t>
            </a:r>
            <a:r>
              <a:rPr lang="da-DK" sz="1701" dirty="0" smtClean="0"/>
              <a:t>har </a:t>
            </a:r>
            <a:r>
              <a:rPr lang="da-DK" sz="1701" dirty="0"/>
              <a:t>en højde på 59 cm </a:t>
            </a:r>
            <a:r>
              <a:rPr lang="da-DK" sz="1701" dirty="0" smtClean="0"/>
              <a:t>og er dermed </a:t>
            </a:r>
            <a:r>
              <a:rPr lang="da-DK" sz="1701" dirty="0"/>
              <a:t>gemt under </a:t>
            </a:r>
            <a:r>
              <a:rPr lang="da-DK" sz="1701" dirty="0" smtClean="0"/>
              <a:t>bordet</a:t>
            </a:r>
          </a:p>
          <a:p>
            <a:pPr marL="324006" indent="-324006">
              <a:buFont typeface="Arial" panose="020B0604020202020204" pitchFamily="34" charset="0"/>
              <a:buChar char="•"/>
            </a:pPr>
            <a:r>
              <a:rPr lang="da-DK" sz="1701" dirty="0"/>
              <a:t>Højdejustering af skærm/TV kan foretages </a:t>
            </a:r>
            <a:r>
              <a:rPr lang="da-DK" sz="1701" dirty="0" smtClean="0"/>
              <a:t>ved installationen</a:t>
            </a:r>
            <a:endParaRPr lang="da-DK" sz="1701" dirty="0"/>
          </a:p>
          <a:p>
            <a:pPr marL="324006" indent="-324006">
              <a:buFont typeface="Arial" panose="020B0604020202020204" pitchFamily="34" charset="0"/>
              <a:buChar char="•"/>
            </a:pPr>
            <a:r>
              <a:rPr lang="da-DK" sz="1701" dirty="0"/>
              <a:t>Fleksibel, bevægelig og stabil i brug takket være </a:t>
            </a:r>
            <a:r>
              <a:rPr lang="da-DK" sz="1701" dirty="0" smtClean="0"/>
              <a:t>hjulene med bremsefunktion</a:t>
            </a:r>
          </a:p>
          <a:p>
            <a:pPr marL="324006" indent="-324006">
              <a:buFont typeface="Arial" panose="020B0604020202020204" pitchFamily="34" charset="0"/>
              <a:buChar char="•"/>
            </a:pPr>
            <a:r>
              <a:rPr lang="da-DK" sz="1701" dirty="0"/>
              <a:t>Mobil og nem at bruge med </a:t>
            </a:r>
            <a:r>
              <a:rPr lang="da-DK" sz="1701" dirty="0" smtClean="0"/>
              <a:t>et praktisk </a:t>
            </a:r>
            <a:r>
              <a:rPr lang="da-DK" sz="1701" dirty="0"/>
              <a:t>håndtag </a:t>
            </a:r>
            <a:r>
              <a:rPr lang="da-DK" sz="1701" dirty="0" smtClean="0"/>
              <a:t>og integreret kabelholder i stangen</a:t>
            </a:r>
            <a:endParaRPr lang="sv-SE" sz="1701" dirty="0"/>
          </a:p>
        </p:txBody>
      </p:sp>
      <p:pic>
        <p:nvPicPr>
          <p:cNvPr id="12" name="Inhaltsplatzhalter 10">
            <a:extLst>
              <a:ext uri="{FF2B5EF4-FFF2-40B4-BE49-F238E27FC236}">
                <a16:creationId xmlns:a16="http://schemas.microsoft.com/office/drawing/2014/main" xmlns="" id="{AB2731FA-26A9-2645-A188-72D31DD4E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409" y="4663509"/>
            <a:ext cx="2373510" cy="1335100"/>
          </a:xfrm>
          <a:prstGeom prst="rect">
            <a:avLst/>
          </a:prstGeom>
        </p:spPr>
      </p:pic>
      <p:pic>
        <p:nvPicPr>
          <p:cNvPr id="13" name="Inhaltsplatzhalter 13">
            <a:extLst>
              <a:ext uri="{FF2B5EF4-FFF2-40B4-BE49-F238E27FC236}">
                <a16:creationId xmlns:a16="http://schemas.microsoft.com/office/drawing/2014/main" xmlns="" id="{D6FC17F6-6987-244B-B198-600CC2B0D1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83" y="4663510"/>
            <a:ext cx="2373510" cy="1335099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xmlns="" id="{6CC0A102-415A-2C49-B688-14C7E317BA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738" y="4663509"/>
            <a:ext cx="2373511" cy="1335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7BB16F77-C0B1-044E-8F5D-F9D00FB941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" y="875101"/>
            <a:ext cx="4411877" cy="51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9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Inhaltsplatzhalter 22"/>
          <p:cNvSpPr>
            <a:spLocks noGrp="1"/>
          </p:cNvSpPr>
          <p:nvPr>
            <p:ph idx="10"/>
          </p:nvPr>
        </p:nvSpPr>
        <p:spPr>
          <a:xfrm>
            <a:off x="4904788" y="1569355"/>
            <a:ext cx="5687587" cy="2793429"/>
          </a:xfrm>
        </p:spPr>
        <p:txBody>
          <a:bodyPr/>
          <a:lstStyle/>
          <a:p>
            <a:pPr marL="324006" indent="-324006">
              <a:buFont typeface="Arial" panose="020B0604020202020204" pitchFamily="34" charset="0"/>
              <a:buChar char="•"/>
            </a:pPr>
            <a:r>
              <a:rPr lang="da-DK" sz="1701" dirty="0"/>
              <a:t>Alt nødvendigt på ét sted, aftageligt - mange rum giver plads til alle typer </a:t>
            </a:r>
            <a:r>
              <a:rPr lang="da-DK" sz="1701" dirty="0" smtClean="0"/>
              <a:t>tilbehør, </a:t>
            </a:r>
            <a:r>
              <a:rPr lang="da-DK" sz="1701" dirty="0"/>
              <a:t>såsom fjernbetjening, mus, tastatur, mini-pc, kabler og </a:t>
            </a:r>
            <a:r>
              <a:rPr lang="da-DK" sz="1701" dirty="0" smtClean="0"/>
              <a:t>stikdåser </a:t>
            </a:r>
            <a:r>
              <a:rPr lang="da-DK" sz="1701" dirty="0"/>
              <a:t>mv.</a:t>
            </a:r>
            <a:endParaRPr lang="sv-SE" sz="756" dirty="0"/>
          </a:p>
          <a:p>
            <a:pPr marL="324006" indent="-324006">
              <a:buFont typeface="Arial" panose="020B0604020202020204" pitchFamily="34" charset="0"/>
              <a:buChar char="•"/>
            </a:pPr>
            <a:r>
              <a:rPr lang="da-DK" sz="1701" dirty="0" smtClean="0"/>
              <a:t>Integreret </a:t>
            </a:r>
            <a:r>
              <a:rPr lang="da-DK" sz="1701" dirty="0"/>
              <a:t>kabelstyring - kabeludtag er placeret på bagsiden af ​​stangen til strømtilslutningen, på siden for laptop-tilslutningen og i bunden på fronten til </a:t>
            </a:r>
            <a:r>
              <a:rPr lang="da-DK" sz="1701" dirty="0" smtClean="0"/>
              <a:t>strømforsyning og opladningskabler</a:t>
            </a:r>
            <a:endParaRPr lang="sv-SE" sz="1701" dirty="0"/>
          </a:p>
        </p:txBody>
      </p:sp>
      <p:pic>
        <p:nvPicPr>
          <p:cNvPr id="11" name="Inhaltsplatzhalter 11">
            <a:extLst>
              <a:ext uri="{FF2B5EF4-FFF2-40B4-BE49-F238E27FC236}">
                <a16:creationId xmlns:a16="http://schemas.microsoft.com/office/drawing/2014/main" xmlns="" id="{7C834DB1-EC71-424E-84D0-E57E5FEBE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789" y="4762411"/>
            <a:ext cx="2266463" cy="1274885"/>
          </a:xfrm>
        </p:spPr>
      </p:pic>
      <p:pic>
        <p:nvPicPr>
          <p:cNvPr id="12" name="Inhaltsplatzhalter 7">
            <a:extLst>
              <a:ext uri="{FF2B5EF4-FFF2-40B4-BE49-F238E27FC236}">
                <a16:creationId xmlns:a16="http://schemas.microsoft.com/office/drawing/2014/main" xmlns="" id="{E944197E-1ECC-4549-9435-3BB8C904C1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981" y="4762411"/>
            <a:ext cx="2266462" cy="1274885"/>
          </a:xfrm>
          <a:prstGeom prst="rect">
            <a:avLst/>
          </a:prstGeom>
        </p:spPr>
      </p:pic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xmlns="" id="{8659D2AB-025E-724D-B4FB-70FB509846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444" y="4765508"/>
            <a:ext cx="2260956" cy="127178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21C43A89-2944-E049-AC80-0E2CED6914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18" y="1044575"/>
            <a:ext cx="4328030" cy="5244761"/>
          </a:xfrm>
          <a:prstGeom prst="rect">
            <a:avLst/>
          </a:prstGeom>
        </p:spPr>
      </p:pic>
      <p:sp>
        <p:nvSpPr>
          <p:cNvPr id="13" name="Titel 4">
            <a:extLst>
              <a:ext uri="{FF2B5EF4-FFF2-40B4-BE49-F238E27FC236}">
                <a16:creationId xmlns:a16="http://schemas.microsoft.com/office/drawing/2014/main" xmlns="" id="{221915A9-0511-934B-AB49-E88801A35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733" y="497448"/>
            <a:ext cx="3566627" cy="377653"/>
          </a:xfrm>
        </p:spPr>
        <p:txBody>
          <a:bodyPr vert="horz"/>
          <a:lstStyle/>
          <a:p>
            <a:r>
              <a:rPr lang="de-DE" dirty="0"/>
              <a:t>COWORKSATION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40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2C6BEDB3-41F0-2B4C-869F-AA21E58CB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995" y="477462"/>
            <a:ext cx="4766367" cy="579760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06FEA857-48F3-2041-8B44-55DBA445F06A}"/>
              </a:ext>
            </a:extLst>
          </p:cNvPr>
          <p:cNvSpPr/>
          <p:nvPr/>
        </p:nvSpPr>
        <p:spPr>
          <a:xfrm>
            <a:off x="6848583" y="2018910"/>
            <a:ext cx="3025905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Opbevaringsplads til fjernbetjening, kabel, tastatur, mus mm.</a:t>
            </a:r>
            <a:endParaRPr lang="sv-SE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11A45BB7-D907-BC4C-92E3-4A5C33E65D5D}"/>
              </a:ext>
            </a:extLst>
          </p:cNvPr>
          <p:cNvSpPr/>
          <p:nvPr/>
        </p:nvSpPr>
        <p:spPr>
          <a:xfrm>
            <a:off x="2710979" y="4453248"/>
            <a:ext cx="1192058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Stabilt stativ</a:t>
            </a:r>
            <a:endParaRPr lang="en-GB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BB235544-EBE2-4244-9CFF-7644967E12F0}"/>
              </a:ext>
            </a:extLst>
          </p:cNvPr>
          <p:cNvSpPr txBox="1"/>
          <p:nvPr/>
        </p:nvSpPr>
        <p:spPr>
          <a:xfrm>
            <a:off x="1934200" y="5426640"/>
            <a:ext cx="2285834" cy="58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Fleksible og stabile hjul, </a:t>
            </a:r>
            <a:endParaRPr lang="sv-SE" sz="1607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sv-SE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stk med bremser</a:t>
            </a:r>
            <a:endParaRPr lang="en-GB" sz="1607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60319611-B1A4-3C47-89BC-BDB523BA08EB}"/>
              </a:ext>
            </a:extLst>
          </p:cNvPr>
          <p:cNvSpPr/>
          <p:nvPr/>
        </p:nvSpPr>
        <p:spPr>
          <a:xfrm>
            <a:off x="1699882" y="3301813"/>
            <a:ext cx="2052228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Integreret kabelstyring</a:t>
            </a:r>
            <a:endParaRPr lang="sv-SE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145455B0-6DE8-CB46-9429-375CF1948831}"/>
              </a:ext>
            </a:extLst>
          </p:cNvPr>
          <p:cNvSpPr/>
          <p:nvPr/>
        </p:nvSpPr>
        <p:spPr>
          <a:xfrm>
            <a:off x="7381791" y="3697450"/>
            <a:ext cx="25803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Opbevaringsplads til mini PC</a:t>
            </a:r>
            <a:endParaRPr lang="en-GB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5C3AB0AE-FB11-824D-9951-D417FDCD87BA}"/>
              </a:ext>
            </a:extLst>
          </p:cNvPr>
          <p:cNvSpPr/>
          <p:nvPr/>
        </p:nvSpPr>
        <p:spPr>
          <a:xfrm>
            <a:off x="7381791" y="4632953"/>
            <a:ext cx="3649697" cy="58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Opbevaringsplads til strømforsyning og 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opladningskabler</a:t>
            </a:r>
            <a:endParaRPr lang="sv-SE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xmlns="" id="{101DBD1B-F762-2F4D-AE9B-B7BDBEDBBD53}"/>
              </a:ext>
            </a:extLst>
          </p:cNvPr>
          <p:cNvSpPr/>
          <p:nvPr/>
        </p:nvSpPr>
        <p:spPr>
          <a:xfrm>
            <a:off x="1727941" y="1334265"/>
            <a:ext cx="2527325" cy="108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Sikker og universel 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VESA beslag </a:t>
            </a:r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TV </a:t>
            </a:r>
            <a:r>
              <a:rPr lang="da-DK" sz="1607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og skærm montering </a:t>
            </a:r>
            <a:r>
              <a:rPr lang="da-DK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fra 75x75 til 200x200</a:t>
            </a:r>
            <a:endParaRPr lang="en-GB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xmlns="" id="{7E49D4ED-9D34-7244-9720-A621804AB7FC}"/>
              </a:ext>
            </a:extLst>
          </p:cNvPr>
          <p:cNvSpPr txBox="1"/>
          <p:nvPr/>
        </p:nvSpPr>
        <p:spPr>
          <a:xfrm>
            <a:off x="6777692" y="844651"/>
            <a:ext cx="2160528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7" dirty="0">
                <a:latin typeface="Calibri Light" panose="020F0302020204030204" pitchFamily="34" charset="0"/>
                <a:cs typeface="Calibri Light" panose="020F0302020204030204" pitchFamily="34" charset="0"/>
              </a:rPr>
              <a:t>Håndtag og kabelholder</a:t>
            </a:r>
            <a:endParaRPr lang="en-GB" sz="160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xmlns="" id="{E1FDC275-BD31-F548-B5FD-34317B7ED9E6}"/>
              </a:ext>
            </a:extLst>
          </p:cNvPr>
          <p:cNvSpPr/>
          <p:nvPr/>
        </p:nvSpPr>
        <p:spPr>
          <a:xfrm>
            <a:off x="6468044" y="889511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7F3E5386-AB86-BC4D-BAC2-47103DD99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928213" y="816261"/>
            <a:ext cx="474124" cy="228006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xmlns="" id="{D80FC51E-A680-3B48-A454-43400ADCB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89425">
            <a:off x="4656559" y="1405242"/>
            <a:ext cx="474124" cy="228006"/>
          </a:xfrm>
          <a:prstGeom prst="rect">
            <a:avLst/>
          </a:prstGeom>
        </p:spPr>
      </p:pic>
      <p:sp>
        <p:nvSpPr>
          <p:cNvPr id="23" name="Ellips 22">
            <a:extLst>
              <a:ext uri="{FF2B5EF4-FFF2-40B4-BE49-F238E27FC236}">
                <a16:creationId xmlns:a16="http://schemas.microsoft.com/office/drawing/2014/main" xmlns="" id="{17A7015A-40DB-D44C-97DC-EE4B61E0EF47}"/>
              </a:ext>
            </a:extLst>
          </p:cNvPr>
          <p:cNvSpPr/>
          <p:nvPr/>
        </p:nvSpPr>
        <p:spPr>
          <a:xfrm>
            <a:off x="4313432" y="1373628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067EC55D-F269-D740-908C-34F804B9CC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77091" flipH="1">
            <a:off x="6108179" y="2504406"/>
            <a:ext cx="390304" cy="187697"/>
          </a:xfrm>
          <a:prstGeom prst="rect">
            <a:avLst/>
          </a:prstGeom>
        </p:spPr>
      </p:pic>
      <p:sp>
        <p:nvSpPr>
          <p:cNvPr id="25" name="Ellips 24">
            <a:extLst>
              <a:ext uri="{FF2B5EF4-FFF2-40B4-BE49-F238E27FC236}">
                <a16:creationId xmlns:a16="http://schemas.microsoft.com/office/drawing/2014/main" xmlns="" id="{A0E1EBE9-E93C-4547-BB71-8368C18DD4D7}"/>
              </a:ext>
            </a:extLst>
          </p:cNvPr>
          <p:cNvSpPr/>
          <p:nvPr/>
        </p:nvSpPr>
        <p:spPr>
          <a:xfrm>
            <a:off x="6526865" y="2252196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xmlns="" id="{525FE16D-3DBC-3E4A-9E89-31AC54EFE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77091" flipH="1">
            <a:off x="5807105" y="2776189"/>
            <a:ext cx="390304" cy="187697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xmlns="" id="{DEB6B4AF-4F25-8D40-AFCC-BCC99E2C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25885" y="3663158"/>
            <a:ext cx="474124" cy="228006"/>
          </a:xfrm>
          <a:prstGeom prst="rect">
            <a:avLst/>
          </a:prstGeom>
        </p:spPr>
      </p:pic>
      <p:sp>
        <p:nvSpPr>
          <p:cNvPr id="28" name="Ellips 27">
            <a:extLst>
              <a:ext uri="{FF2B5EF4-FFF2-40B4-BE49-F238E27FC236}">
                <a16:creationId xmlns:a16="http://schemas.microsoft.com/office/drawing/2014/main" xmlns="" id="{0C6B14E5-0727-FF4B-A4D1-3DB6844B3297}"/>
              </a:ext>
            </a:extLst>
          </p:cNvPr>
          <p:cNvSpPr/>
          <p:nvPr/>
        </p:nvSpPr>
        <p:spPr>
          <a:xfrm>
            <a:off x="7036380" y="3735860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xmlns="" id="{CE97A921-DE36-4246-92E0-E5C7DE8DA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976293">
            <a:off x="4519054" y="3449199"/>
            <a:ext cx="474124" cy="228006"/>
          </a:xfrm>
          <a:prstGeom prst="rect">
            <a:avLst/>
          </a:prstGeom>
        </p:spPr>
      </p:pic>
      <p:sp>
        <p:nvSpPr>
          <p:cNvPr id="30" name="Ellips 29">
            <a:extLst>
              <a:ext uri="{FF2B5EF4-FFF2-40B4-BE49-F238E27FC236}">
                <a16:creationId xmlns:a16="http://schemas.microsoft.com/office/drawing/2014/main" xmlns="" id="{EEDEAF42-2420-3740-BF45-4E97DCEAB20E}"/>
              </a:ext>
            </a:extLst>
          </p:cNvPr>
          <p:cNvSpPr/>
          <p:nvPr/>
        </p:nvSpPr>
        <p:spPr>
          <a:xfrm>
            <a:off x="4205197" y="3378633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xmlns="" id="{A29346F4-08A6-2144-AB40-5C20B7DDA3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02337" y="4576232"/>
            <a:ext cx="474124" cy="228006"/>
          </a:xfrm>
          <a:prstGeom prst="rect">
            <a:avLst/>
          </a:prstGeom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xmlns="" id="{927CA73A-8D28-384F-B755-0BD56E480282}"/>
              </a:ext>
            </a:extLst>
          </p:cNvPr>
          <p:cNvSpPr/>
          <p:nvPr/>
        </p:nvSpPr>
        <p:spPr>
          <a:xfrm>
            <a:off x="7036380" y="4666150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xmlns="" id="{F56563DC-0A25-724C-9AEF-B0BE9B1FF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797033">
            <a:off x="4304032" y="4637375"/>
            <a:ext cx="474124" cy="228006"/>
          </a:xfrm>
          <a:prstGeom prst="rect">
            <a:avLst/>
          </a:prstGeom>
        </p:spPr>
      </p:pic>
      <p:sp>
        <p:nvSpPr>
          <p:cNvPr id="34" name="Ellips 33">
            <a:extLst>
              <a:ext uri="{FF2B5EF4-FFF2-40B4-BE49-F238E27FC236}">
                <a16:creationId xmlns:a16="http://schemas.microsoft.com/office/drawing/2014/main" xmlns="" id="{FA6B43F7-7D67-454A-899D-95B1CE3B9876}"/>
              </a:ext>
            </a:extLst>
          </p:cNvPr>
          <p:cNvSpPr/>
          <p:nvPr/>
        </p:nvSpPr>
        <p:spPr>
          <a:xfrm>
            <a:off x="3983103" y="4504042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xmlns="" id="{C7868F84-091A-224E-947E-C6E15A642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60964" y="5591545"/>
            <a:ext cx="390304" cy="187697"/>
          </a:xfrm>
          <a:prstGeom prst="rect">
            <a:avLst/>
          </a:prstGeom>
        </p:spPr>
      </p:pic>
      <p:sp>
        <p:nvSpPr>
          <p:cNvPr id="36" name="Ellips 35">
            <a:extLst>
              <a:ext uri="{FF2B5EF4-FFF2-40B4-BE49-F238E27FC236}">
                <a16:creationId xmlns:a16="http://schemas.microsoft.com/office/drawing/2014/main" xmlns="" id="{A66292C5-E26E-604F-B497-6A38276C7941}"/>
              </a:ext>
            </a:extLst>
          </p:cNvPr>
          <p:cNvSpPr/>
          <p:nvPr/>
        </p:nvSpPr>
        <p:spPr>
          <a:xfrm>
            <a:off x="4220033" y="5646267"/>
            <a:ext cx="272164" cy="27216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7" dirty="0"/>
          </a:p>
        </p:txBody>
      </p:sp>
      <p:sp>
        <p:nvSpPr>
          <p:cNvPr id="38" name="Titel 4">
            <a:extLst>
              <a:ext uri="{FF2B5EF4-FFF2-40B4-BE49-F238E27FC236}">
                <a16:creationId xmlns:a16="http://schemas.microsoft.com/office/drawing/2014/main" xmlns="" id="{77A672C8-B816-DE43-A544-866261C5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45" y="468822"/>
            <a:ext cx="3566627" cy="377653"/>
          </a:xfrm>
        </p:spPr>
        <p:txBody>
          <a:bodyPr vert="horz">
            <a:normAutofit/>
          </a:bodyPr>
          <a:lstStyle/>
          <a:p>
            <a:r>
              <a:rPr lang="de-DE" sz="2409" dirty="0"/>
              <a:t>COWORKSATION</a:t>
            </a:r>
            <a:r>
              <a:rPr lang="de-DE" sz="2409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de-DE" sz="2409" dirty="0"/>
          </a:p>
        </p:txBody>
      </p:sp>
    </p:spTree>
    <p:extLst>
      <p:ext uri="{BB962C8B-B14F-4D97-AF65-F5344CB8AC3E}">
        <p14:creationId xmlns:p14="http://schemas.microsoft.com/office/powerpoint/2010/main" val="205733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46D412FD-E14A-6747-9F83-1CF45CAAA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" y="-1"/>
            <a:ext cx="11520311" cy="648017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07FE3726-A07A-2845-90C1-DB0B1ED5FC24}"/>
              </a:ext>
            </a:extLst>
          </p:cNvPr>
          <p:cNvSpPr/>
          <p:nvPr/>
        </p:nvSpPr>
        <p:spPr>
          <a:xfrm rot="2635612">
            <a:off x="-1725010" y="3659812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3A3A3C6D-3487-EF4A-B571-7C9B6882A4E7}"/>
              </a:ext>
            </a:extLst>
          </p:cNvPr>
          <p:cNvSpPr/>
          <p:nvPr/>
        </p:nvSpPr>
        <p:spPr>
          <a:xfrm rot="2635612">
            <a:off x="-2200619" y="2605545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1CAB0B34-A7A4-874F-A852-4DAFE0A74D57}"/>
              </a:ext>
            </a:extLst>
          </p:cNvPr>
          <p:cNvSpPr/>
          <p:nvPr/>
        </p:nvSpPr>
        <p:spPr>
          <a:xfrm rot="2635612">
            <a:off x="10300989" y="-1024940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</p:spTree>
    <p:extLst>
      <p:ext uri="{BB962C8B-B14F-4D97-AF65-F5344CB8AC3E}">
        <p14:creationId xmlns:p14="http://schemas.microsoft.com/office/powerpoint/2010/main" val="26331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7B97023A-70EB-C649-92DE-8A8E13221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030" y="2972636"/>
            <a:ext cx="5403471" cy="534903"/>
          </a:xfrm>
        </p:spPr>
        <p:txBody>
          <a:bodyPr>
            <a:normAutofit/>
          </a:bodyPr>
          <a:lstStyle/>
          <a:p>
            <a:r>
              <a:rPr lang="da-DK" sz="2268" dirty="0" smtClean="0"/>
              <a:t>Når </a:t>
            </a:r>
            <a:r>
              <a:rPr lang="da-DK" sz="2268" dirty="0"/>
              <a:t>vores måde at arbejde på ændrer sig...</a:t>
            </a:r>
            <a:r>
              <a:rPr lang="en-GB" sz="2268" dirty="0" smtClean="0"/>
              <a:t> </a:t>
            </a:r>
            <a:endParaRPr lang="en-GB" sz="2268" dirty="0"/>
          </a:p>
        </p:txBody>
      </p:sp>
    </p:spTree>
    <p:extLst>
      <p:ext uri="{BB962C8B-B14F-4D97-AF65-F5344CB8AC3E}">
        <p14:creationId xmlns:p14="http://schemas.microsoft.com/office/powerpoint/2010/main" val="36384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576104" y="1261534"/>
          <a:ext cx="4968134" cy="47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 smtClean="0"/>
              <a:t>Fakta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23" y="1981554"/>
            <a:ext cx="4968134" cy="3312089"/>
          </a:xfrm>
        </p:spPr>
      </p:pic>
    </p:spTree>
    <p:extLst>
      <p:ext uri="{BB962C8B-B14F-4D97-AF65-F5344CB8AC3E}">
        <p14:creationId xmlns:p14="http://schemas.microsoft.com/office/powerpoint/2010/main" val="152693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a-DK" dirty="0"/>
              <a:t>Udvikling </a:t>
            </a:r>
            <a:r>
              <a:rPr lang="da-DK" dirty="0" smtClean="0"/>
              <a:t>ved </a:t>
            </a:r>
            <a:r>
              <a:rPr lang="da-DK" dirty="0"/>
              <a:t>brugen af ​​videokonferenceprogrammer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Daglige </a:t>
            </a:r>
            <a:r>
              <a:rPr lang="da-DK" dirty="0"/>
              <a:t>brugere verden over i millioner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25" y="1261533"/>
            <a:ext cx="2229194" cy="500698"/>
          </a:xfrm>
          <a:prstGeom prst="rect">
            <a:avLst/>
          </a:prstGeom>
        </p:spPr>
      </p:pic>
      <p:pic>
        <p:nvPicPr>
          <p:cNvPr id="10" name="char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006" y="1102411"/>
            <a:ext cx="1458331" cy="81894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76104" y="6013663"/>
            <a:ext cx="9969500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12" dirty="0">
                <a:solidFill>
                  <a:schemeClr val="accent4"/>
                </a:solidFill>
              </a:rPr>
              <a:t>Source: statista.com</a:t>
            </a:r>
          </a:p>
        </p:txBody>
      </p:sp>
      <p:graphicFrame>
        <p:nvGraphicFramePr>
          <p:cNvPr id="6" name="Diagramm 5"/>
          <p:cNvGraphicFramePr/>
          <p:nvPr>
            <p:extLst/>
          </p:nvPr>
        </p:nvGraphicFramePr>
        <p:xfrm>
          <a:off x="459396" y="1345484"/>
          <a:ext cx="4969168" cy="482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Diagramm 23"/>
          <p:cNvGraphicFramePr/>
          <p:nvPr>
            <p:extLst/>
          </p:nvPr>
        </p:nvGraphicFramePr>
        <p:xfrm>
          <a:off x="5428564" y="2381333"/>
          <a:ext cx="5645775" cy="36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2184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8649E16-CFC6-1D4C-B3BF-307AF4C75CF8}"/>
              </a:ext>
            </a:extLst>
          </p:cNvPr>
          <p:cNvSpPr txBox="1"/>
          <p:nvPr/>
        </p:nvSpPr>
        <p:spPr>
          <a:xfrm>
            <a:off x="1554343" y="1439518"/>
            <a:ext cx="8353752" cy="20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6" dirty="0">
                <a:latin typeface="Calibri Light" panose="020F0302020204030204" pitchFamily="34" charset="0"/>
                <a:cs typeface="Calibri Light" panose="020F0302020204030204" pitchFamily="34" charset="0"/>
              </a:rPr>
              <a:t>Brugen af ​​Teams og Zoom er steget eksponentielt under Corona-krisen og ser ud til at fortsætte, selv når restriktionerne er forbi. Alle, der har arbejdet hjemme, er blevet tvunget til at organisere og deltage i digitale møder, som er blevet hverdagskost for størstedelen af ​​kontormedarbejdere.</a:t>
            </a:r>
          </a:p>
          <a:p>
            <a:endParaRPr lang="da-DK" sz="16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606" dirty="0">
                <a:latin typeface="Calibri Light" panose="020F0302020204030204" pitchFamily="34" charset="0"/>
                <a:cs typeface="Calibri Light" panose="020F0302020204030204" pitchFamily="34" charset="0"/>
              </a:rPr>
              <a:t>Efter pandemien accepteres nye arbejdsmodeller hurtigere, og digitaliseringen fremmer igen nye arbejdsstrukturer. I fremtiden vil virksomhedskulturer blive mere mobile og fleksible, hybridarbejde vil være et fællestræk. Mange kontorer er allerede underdimensionerede på planlægningsstadiet</a:t>
            </a:r>
          </a:p>
          <a:p>
            <a:r>
              <a:rPr lang="da-DK" sz="1606" dirty="0">
                <a:latin typeface="Calibri Light" panose="020F0302020204030204" pitchFamily="34" charset="0"/>
                <a:cs typeface="Calibri Light" panose="020F0302020204030204" pitchFamily="34" charset="0"/>
              </a:rPr>
              <a:t>- det antages blot, at nogle medarbejdere vil arbejde på afstand et par dage om ugen.</a:t>
            </a:r>
            <a:endParaRPr lang="en-GB" sz="16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077DBEFB-6812-5641-BD5A-40C443F85209}"/>
              </a:ext>
            </a:extLst>
          </p:cNvPr>
          <p:cNvSpPr txBox="1"/>
          <p:nvPr/>
        </p:nvSpPr>
        <p:spPr>
          <a:xfrm>
            <a:off x="4466662" y="3792916"/>
            <a:ext cx="2069156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7" b="1" dirty="0" smtClean="0">
                <a:solidFill>
                  <a:srgbClr val="EC6400"/>
                </a:solidFill>
              </a:rPr>
              <a:t>SÅ HVAD GØR MAN….</a:t>
            </a:r>
            <a:endParaRPr lang="en-GB" sz="1607" b="1" dirty="0">
              <a:solidFill>
                <a:srgbClr val="EC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7B97023A-70EB-C649-92DE-8A8E13221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605" y="2972636"/>
            <a:ext cx="6369278" cy="534903"/>
          </a:xfrm>
        </p:spPr>
        <p:txBody>
          <a:bodyPr>
            <a:normAutofit fontScale="85000" lnSpcReduction="20000"/>
          </a:bodyPr>
          <a:lstStyle/>
          <a:p>
            <a:r>
              <a:rPr lang="sv-SE" sz="2646" dirty="0" smtClean="0"/>
              <a:t>… </a:t>
            </a:r>
            <a:r>
              <a:rPr lang="sv-SE" sz="2646" dirty="0"/>
              <a:t>Vi har brug for fleksible og smarte løsninger på kontorerne.</a:t>
            </a:r>
            <a:endParaRPr lang="en-GB" sz="2646" dirty="0"/>
          </a:p>
        </p:txBody>
      </p:sp>
    </p:spTree>
    <p:extLst>
      <p:ext uri="{BB962C8B-B14F-4D97-AF65-F5344CB8AC3E}">
        <p14:creationId xmlns:p14="http://schemas.microsoft.com/office/powerpoint/2010/main" val="334506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FF4533E0-1F70-7043-A4F5-4E46708C0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" y="1862843"/>
            <a:ext cx="5849925" cy="402010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0170BAFC-AAD0-D444-AD27-B6683F6EF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38020" y="1862843"/>
            <a:ext cx="5382379" cy="402010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6BB3880B-65EF-954C-BE0E-819DCED0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371" y="1862842"/>
            <a:ext cx="5551029" cy="402010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15318760-3C25-B94B-9B11-1796F62B6E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72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372" y="1862840"/>
            <a:ext cx="5551029" cy="402010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93CDE9FD-CD05-3744-ABA8-DE309FD60E11}"/>
              </a:ext>
            </a:extLst>
          </p:cNvPr>
          <p:cNvSpPr/>
          <p:nvPr/>
        </p:nvSpPr>
        <p:spPr>
          <a:xfrm rot="2635612">
            <a:off x="10680463" y="3651885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3A5C97C5-8F10-F046-BEAE-EC90861DE9AA}"/>
              </a:ext>
            </a:extLst>
          </p:cNvPr>
          <p:cNvSpPr/>
          <p:nvPr/>
        </p:nvSpPr>
        <p:spPr>
          <a:xfrm rot="2635612">
            <a:off x="-874644" y="506265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  <p:sp>
        <p:nvSpPr>
          <p:cNvPr id="8" name="Platshållare för innehåll 1">
            <a:extLst>
              <a:ext uri="{FF2B5EF4-FFF2-40B4-BE49-F238E27FC236}">
                <a16:creationId xmlns:a16="http://schemas.microsoft.com/office/drawing/2014/main" xmlns="" id="{82CB3D50-5CDF-D54D-AA70-49ADCB6257FA}"/>
              </a:ext>
            </a:extLst>
          </p:cNvPr>
          <p:cNvSpPr txBox="1">
            <a:spLocks/>
          </p:cNvSpPr>
          <p:nvPr/>
        </p:nvSpPr>
        <p:spPr>
          <a:xfrm>
            <a:off x="275977" y="1164320"/>
            <a:ext cx="10367803" cy="406442"/>
          </a:xfrm>
          <a:prstGeom prst="rect">
            <a:avLst/>
          </a:prstGeom>
        </p:spPr>
        <p:txBody>
          <a:bodyPr/>
          <a:lstStyle>
            <a:lvl1pPr marL="181446" indent="-181446" algn="l" defTabSz="725782" rtl="0" eaLnBrk="1" latinLnBrk="0" hangingPunct="1">
              <a:lnSpc>
                <a:spcPct val="90000"/>
              </a:lnSpc>
              <a:spcBef>
                <a:spcPts val="794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693" b="0" i="0" kern="1200" baseline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544337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693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07228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7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270119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7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633010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7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1995901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792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683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574" indent="-181446" algn="l" defTabSz="725782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701" b="1" dirty="0">
                <a:solidFill>
                  <a:srgbClr val="EC6400"/>
                </a:solidFill>
              </a:rPr>
              <a:t>…NÅR NOGLE FRA </a:t>
            </a:r>
            <a:r>
              <a:rPr lang="en-GB" sz="1701" b="1" dirty="0" smtClean="0">
                <a:solidFill>
                  <a:srgbClr val="EC6400"/>
                </a:solidFill>
              </a:rPr>
              <a:t>PROJEKTGRUPPEN </a:t>
            </a:r>
            <a:r>
              <a:rPr lang="en-GB" sz="1701" b="1" dirty="0">
                <a:solidFill>
                  <a:srgbClr val="EC6400"/>
                </a:solidFill>
              </a:rPr>
              <a:t>ER PÅ KONTORET OG DE ANDRE </a:t>
            </a:r>
            <a:r>
              <a:rPr lang="en-GB" sz="1701" b="1" dirty="0" smtClean="0">
                <a:solidFill>
                  <a:srgbClr val="EC6400"/>
                </a:solidFill>
              </a:rPr>
              <a:t>ER ET ANDET </a:t>
            </a:r>
            <a:r>
              <a:rPr lang="en-GB" sz="1701" b="1" dirty="0">
                <a:solidFill>
                  <a:srgbClr val="EC6400"/>
                </a:solidFill>
              </a:rPr>
              <a:t>STED? </a:t>
            </a:r>
            <a:endParaRPr lang="en-GB" sz="1701" b="1" dirty="0">
              <a:solidFill>
                <a:srgbClr val="EC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8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1DE7986-1AFA-8A49-8FA8-32416BAF62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" y="-1"/>
            <a:ext cx="11520312" cy="648017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C6C32C7-7596-1945-9F32-AF9B0FA628D7}"/>
              </a:ext>
            </a:extLst>
          </p:cNvPr>
          <p:cNvSpPr/>
          <p:nvPr/>
        </p:nvSpPr>
        <p:spPr>
          <a:xfrm rot="2635612">
            <a:off x="10299975" y="4016519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C04FD7FE-E74F-2842-9750-8FD007B6CFEB}"/>
              </a:ext>
            </a:extLst>
          </p:cNvPr>
          <p:cNvSpPr/>
          <p:nvPr/>
        </p:nvSpPr>
        <p:spPr>
          <a:xfrm rot="2635612">
            <a:off x="10832393" y="2907448"/>
            <a:ext cx="2789293" cy="2789293"/>
          </a:xfrm>
          <a:prstGeom prst="rect">
            <a:avLst/>
          </a:prstGeom>
          <a:solidFill>
            <a:schemeClr val="accent2">
              <a:alpha val="54438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 dirty="0"/>
          </a:p>
        </p:txBody>
      </p:sp>
    </p:spTree>
    <p:extLst>
      <p:ext uri="{BB962C8B-B14F-4D97-AF65-F5344CB8AC3E}">
        <p14:creationId xmlns:p14="http://schemas.microsoft.com/office/powerpoint/2010/main" val="381871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632AB95D-F7AB-2A47-ABB5-D37D61D63E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6" y="542784"/>
            <a:ext cx="4370886" cy="5526722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00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think-cell Folie" r:id="rId5" imgW="425" imgH="426" progId="TCLayout.ActiveDocument.1">
                  <p:embed/>
                </p:oleObj>
              </mc:Choice>
              <mc:Fallback>
                <p:oleObj name="think-cell Folie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00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500927" y="1218335"/>
            <a:ext cx="4967211" cy="2483999"/>
          </a:xfrm>
        </p:spPr>
        <p:txBody>
          <a:bodyPr vert="horz"/>
          <a:lstStyle/>
          <a:p>
            <a:r>
              <a:rPr lang="de-DE" dirty="0"/>
              <a:t>COWORKSATION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268" b="0" dirty="0">
                <a:latin typeface="+mn-lt"/>
                <a:cs typeface="Calibri" panose="020F0502020204030204" pitchFamily="34" charset="0"/>
              </a:rPr>
              <a:t>TV &amp; multimedia </a:t>
            </a:r>
            <a:r>
              <a:rPr lang="de-DE" sz="2268" b="0" dirty="0" smtClean="0">
                <a:latin typeface="+mn-lt"/>
                <a:cs typeface="Calibri" panose="020F0502020204030204" pitchFamily="34" charset="0"/>
              </a:rPr>
              <a:t>vogn </a:t>
            </a:r>
            <a:r>
              <a:rPr lang="de-DE" sz="2268" b="0" dirty="0">
                <a:latin typeface="+mn-lt"/>
                <a:cs typeface="Calibri" panose="020F0502020204030204" pitchFamily="34" charset="0"/>
              </a:rPr>
              <a:t>på hjul</a:t>
            </a:r>
            <a:endParaRPr lang="de-DE" sz="2268" b="0" dirty="0">
              <a:latin typeface="+mn-lt"/>
            </a:endParaRPr>
          </a:p>
        </p:txBody>
      </p:sp>
      <p:sp>
        <p:nvSpPr>
          <p:cNvPr id="18" name="Untertitel 17"/>
          <p:cNvSpPr>
            <a:spLocks noGrp="1"/>
          </p:cNvSpPr>
          <p:nvPr>
            <p:ph type="subTitle" idx="1"/>
          </p:nvPr>
        </p:nvSpPr>
        <p:spPr>
          <a:xfrm>
            <a:off x="5500852" y="4019840"/>
            <a:ext cx="5399460" cy="2483999"/>
          </a:xfrm>
        </p:spPr>
        <p:txBody>
          <a:bodyPr>
            <a:normAutofit/>
          </a:bodyPr>
          <a:lstStyle/>
          <a:p>
            <a:r>
              <a:rPr lang="da-DK" sz="2457" dirty="0"/>
              <a:t>Ledsageren i den nye hverdag</a:t>
            </a:r>
            <a:endParaRPr lang="de-DE" sz="2457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5500927" y="2023554"/>
            <a:ext cx="4967136" cy="784486"/>
          </a:xfrm>
        </p:spPr>
        <p:txBody>
          <a:bodyPr/>
          <a:lstStyle/>
          <a:p>
            <a:r>
              <a:rPr lang="sv-SE" dirty="0"/>
              <a:t>Flexibel, mobil, kommunikativ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945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Layouts">
  <a:themeElements>
    <a:clrScheme name="Benutzerdefiniert 1">
      <a:dk1>
        <a:srgbClr val="000000"/>
      </a:dk1>
      <a:lt1>
        <a:srgbClr val="FFFFFF"/>
      </a:lt1>
      <a:dk2>
        <a:srgbClr val="323232"/>
      </a:dk2>
      <a:lt2>
        <a:srgbClr val="F8F8F8"/>
      </a:lt2>
      <a:accent1>
        <a:srgbClr val="EC6400"/>
      </a:accent1>
      <a:accent2>
        <a:srgbClr val="E5E5E5"/>
      </a:accent2>
      <a:accent3>
        <a:srgbClr val="CCCCCC"/>
      </a:accent3>
      <a:accent4>
        <a:srgbClr val="808080"/>
      </a:accent4>
      <a:accent5>
        <a:srgbClr val="008CFF"/>
      </a:accent5>
      <a:accent6>
        <a:srgbClr val="1E00C8"/>
      </a:accent6>
      <a:hlink>
        <a:srgbClr val="EC6400"/>
      </a:hlink>
      <a:folHlink>
        <a:srgbClr val="BF4F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474</Words>
  <Application>Microsoft Office PowerPoint</Application>
  <PresentationFormat>Brugerdefineret</PresentationFormat>
  <Paragraphs>49</Paragraphs>
  <Slides>15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Calibri Light</vt:lpstr>
      <vt:lpstr>Arial</vt:lpstr>
      <vt:lpstr>Calibri</vt:lpstr>
      <vt:lpstr>Master Layouts</vt:lpstr>
      <vt:lpstr>think-cell Folie</vt:lpstr>
      <vt:lpstr>PowerPoint-præsentation</vt:lpstr>
      <vt:lpstr>PowerPoint-præsentation</vt:lpstr>
      <vt:lpstr>Fakta</vt:lpstr>
      <vt:lpstr>Udvikling ved brugen af ​​videokonferenceprogrammer  Daglige brugere verden over i millioner</vt:lpstr>
      <vt:lpstr>PowerPoint-præsentation</vt:lpstr>
      <vt:lpstr>PowerPoint-præsentation</vt:lpstr>
      <vt:lpstr>PowerPoint-præsentation</vt:lpstr>
      <vt:lpstr>PowerPoint-præsentation</vt:lpstr>
      <vt:lpstr>COWORKSATION® TV &amp; multimedia vogn på hjul</vt:lpstr>
      <vt:lpstr>COWORKSATION®</vt:lpstr>
      <vt:lpstr>COWORKSATION®</vt:lpstr>
      <vt:lpstr>COWORKSATION®</vt:lpstr>
      <vt:lpstr>COWORKSATION®</vt:lpstr>
      <vt:lpstr>COWORKSATION®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Tolksdorf</dc:creator>
  <cp:lastModifiedBy>Thomas Torp Christensen</cp:lastModifiedBy>
  <cp:revision>810</cp:revision>
  <cp:lastPrinted>2019-08-26T13:41:55Z</cp:lastPrinted>
  <dcterms:created xsi:type="dcterms:W3CDTF">2017-12-15T11:28:20Z</dcterms:created>
  <dcterms:modified xsi:type="dcterms:W3CDTF">2021-11-02T12:47:51Z</dcterms:modified>
</cp:coreProperties>
</file>